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65" r:id="rId3"/>
    <p:sldId id="257" r:id="rId4"/>
    <p:sldId id="259" r:id="rId5"/>
    <p:sldId id="266" r:id="rId6"/>
    <p:sldId id="260" r:id="rId7"/>
    <p:sldId id="295" r:id="rId8"/>
    <p:sldId id="296" r:id="rId9"/>
    <p:sldId id="297" r:id="rId10"/>
    <p:sldId id="291" r:id="rId11"/>
    <p:sldId id="298" r:id="rId12"/>
    <p:sldId id="300" r:id="rId13"/>
    <p:sldId id="299" r:id="rId14"/>
    <p:sldId id="301" r:id="rId15"/>
    <p:sldId id="292" r:id="rId16"/>
    <p:sldId id="302" r:id="rId17"/>
    <p:sldId id="310" r:id="rId18"/>
    <p:sldId id="303" r:id="rId19"/>
    <p:sldId id="304" r:id="rId20"/>
    <p:sldId id="305" r:id="rId21"/>
    <p:sldId id="306" r:id="rId22"/>
    <p:sldId id="307" r:id="rId23"/>
    <p:sldId id="308" r:id="rId24"/>
    <p:sldId id="294" r:id="rId25"/>
    <p:sldId id="309" r:id="rId26"/>
    <p:sldId id="275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5CC9B1"/>
    <a:srgbClr val="8353AB"/>
    <a:srgbClr val="1F4B66"/>
    <a:srgbClr val="E42191"/>
    <a:srgbClr val="43BF28"/>
    <a:srgbClr val="425166"/>
    <a:srgbClr val="E74E30"/>
    <a:srgbClr val="F9A901"/>
    <a:srgbClr val="5575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87171" autoAdjust="0"/>
  </p:normalViewPr>
  <p:slideViewPr>
    <p:cSldViewPr>
      <p:cViewPr varScale="1">
        <p:scale>
          <a:sx n="94" d="100"/>
          <a:sy n="94" d="100"/>
        </p:scale>
        <p:origin x="192" y="6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31CE6-1701-4491-A6E7-7F1BCA4974E2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C447C-EC83-49F2-BA51-77B7BBA5F2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尊敬的各位老师好！我是第二学士学位的学生赵翔，学号为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21288037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，毕业论文题目是“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面向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TBM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施工隧道围岩识别的图像分类算法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”。我的指导老师是原继东老师。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66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本研究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围岩图像分为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Ⅲ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Ⅳ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类、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Ⅴa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类、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Ⅴb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类，主要区别为围岩硬度和完整性。共有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2953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张有标签图片，数据集以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7:3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的比例进行随机划分。然后将每张图片名写入文本文件，读取数据，创建自己的数据集类生成数据集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44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有监督学习部分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用到了三种模型，分别是全卷积网络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FCN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、残差网络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FCN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可以为每个像素生成一个预测，同时仍然保留原始输入图像中的空间信息。这里卷积层用来提取围岩图像特征；卷积层连接着池化层；最后全连接层类别预测。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67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FCN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网络的加深会造成梯度爆炸和消失，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解决了部分的问题，通过短路机制加入了残差单元。我的具体实现是定义残差块，然后是残差类。实现向前传播。经过一系列的卷积层、池化层和全连接层最后输出。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19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有着很好的平衡深度、宽度和分辨率这三个维度，通过一组固定的缩放系数统一缩放这三个维度。不同于前两个有监督学习模型，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模型本实验的实现方式是调用包“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efficientnet_pytorch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”实现的模型。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155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5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三种有监督学习结果如下：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arenBoth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准确率高，拟合程度高。其中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Ⅲ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类围岩是识别准确率最高的。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arenBoth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FCN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效果一般，可能平滑后对渣片的细节不敏感。</a:t>
            </a:r>
          </a:p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(3)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中规中矩，精度收益有但不多，所以后面的半监督学习中会使用到两种变体。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789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这是三种模型在训练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的对比图。所以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对于有监督学习分类算法，在围岩图像识别方面，实验的结论是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有着最为优异的表现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15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由于打标签耗时费力，数据量少。现实中大量的未标注围岩数据集可以通过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半监督学习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利用起来。本研究用到了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MixMatch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MixMatch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主要思路是一致性正则化以及熵最小化。想要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熵最小化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，模型预测概率要集中分配给某一类。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一致性正则化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希望一个样本和其加扰版本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Augment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通过分类器后，得到相似的输出。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伪标记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就是对无标记样本打标签继续训练，超过阈值才认为是有效标签。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652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中我使用到了两种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变体，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ResNeXt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。这两种都是对残差块的改进。其中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ResNeXt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是增加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cardinality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，也就是一个块的分支数；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则是增大每个残差块中的卷积核数。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268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无标签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张围岩图片全部作为训练集。实验分别测了使用到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5%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10%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20%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有标签数据集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数量分别为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3000+148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3000+295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3000+590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张有标签和无标签数据。每一轮的最后都要输出准确率等信息以便于比较性能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29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图像增强体现到了一致性正则化，本实验用到了强增强和弱增强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629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接下来，我将从以下几个方面进行汇报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29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控制变量后，每个模型的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、学习率等都相同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。这是</a:t>
            </a:r>
            <a:r>
              <a:rPr lang="zh-CN" altLang="zh-CN" dirty="0">
                <a:effectLst/>
              </a:rPr>
              <a:t> </a:t>
            </a:r>
            <a:r>
              <a:rPr lang="en-US" altLang="zh-CN" sz="12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1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12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zh-CN" sz="12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框架结果对比</a:t>
            </a:r>
            <a:r>
              <a:rPr lang="zh-CN" altLang="en-US" sz="14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，从上到下蓝色红色黄色分别为。。。</a:t>
            </a:r>
            <a:endParaRPr lang="en-US" altLang="zh-CN" sz="1400" b="1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369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733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44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5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基于以上图表，本次实验可以得出以下结论：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arenBoth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每个模型都有着类似的规律：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到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有标签比例效果逐渐变好。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arenBoth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FixMatch+WideResnet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对于每一个比例都有最好的结果</a:t>
            </a:r>
          </a:p>
          <a:p>
            <a:pPr marL="342900" lvl="0" indent="-342900" algn="just">
              <a:lnSpc>
                <a:spcPct val="125000"/>
              </a:lnSpc>
              <a:buFont typeface="+mj-lt"/>
              <a:buAutoNum type="arabicParenBoth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MixMatch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在围岩数据集中，表现比较差，如果调试得好可能结果更好</a:t>
            </a:r>
          </a:p>
          <a:p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综上所属，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算法中使用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框架并且使用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20%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有标签数据集在围岩分类数据集上可以得到最佳的分类效果。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079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最后是研究总结和展望。通过研究中的系列实验，完成了围岩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图像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分类任务，建立模型并进行了比较。但是本研究仍存在一定的局限性，可以看出我这几种模型用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3090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显卡跑都耗时很久，所以可以进一步优化模型来缩短训练时间。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5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实际应用中，围岩分类识别是一个综合的过程。本研究基于现有的围岩图像数据得出部分结论，在今后的研究中，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TBM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围岩图像分类仍需探索与改进。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199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我的答辩自述完毕，感谢各位评委老师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579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首先是研究背景及意义。隧道掘进机（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Tunnel Boring Machine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TBM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）是未来隧道施工的主要发展方向。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TBM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施工中</a:t>
            </a:r>
            <a:r>
              <a:rPr lang="zh-CN" altLang="zh-CN" sz="1800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正确识别围岩等级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非常重要，但是现阶段单纯依靠司机会有误判，造成安全威胁。</a:t>
            </a:r>
            <a:r>
              <a:rPr lang="zh-CN" altLang="zh-CN" sz="2800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36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本研究可以使用机器学习算法，帮助司机准确识别围岩等级，加快施工速度，降低潜在风险，保障项目的实施，实现智能辅助掘进。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80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研究思路如图，研究方法用到了文献研究法、设计与创造法、定量和定性分析法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884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本研究分为五个部分。第一部分，了解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TBM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施工隧道现状。第二部分，阅读机器学习和图像分类相关内容并理解。第三部分，使用有监督学习对围岩图像进行分类，建立模型并对比。第四部分，使用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监督学习对围岩图像进行分类对比。第五部分，进行总结与展望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301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5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创新点：</a:t>
            </a:r>
          </a:p>
          <a:p>
            <a:pPr indent="266700" algn="just">
              <a:lnSpc>
                <a:spcPct val="125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）有监督和半监督学习相结合，解决有标签数据少的问题</a:t>
            </a:r>
          </a:p>
          <a:p>
            <a:pPr indent="266700" algn="just">
              <a:lnSpc>
                <a:spcPct val="125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）使用吉林省引松工程围岩数据集，与当前进展的工程更加适配</a:t>
            </a: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）根据比例进行对比，发现了新的规律和现象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93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实验平台方面，本实验租用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AutoDL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Linux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GPU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RTX 3090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，运存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42 GB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Python+PyTorch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实现，使用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VSCode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SSL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800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6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本研究使用了有监督学习和半监督学习两种方法。首先是监督学习围岩图像分类</a:t>
            </a:r>
            <a:r>
              <a:rPr lang="zh-CN" altLang="zh-CN" sz="2800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C447C-EC83-49F2-BA51-77B7BBA5F2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10" name="Picture 2" descr="C:\Documents and Settings\Administrator\桌面\logo_副本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6632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 descr="C:\Documents and Settings\Administrator\桌面\logo_副本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6632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 descr="C:\Documents and Settings\Administrator\桌面\logo_副本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6632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Administrator\桌面\logo_副本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16632"/>
            <a:ext cx="1440160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6597352"/>
            <a:ext cx="9144000" cy="0"/>
          </a:xfrm>
          <a:prstGeom prst="line">
            <a:avLst/>
          </a:prstGeom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5220072" y="6453336"/>
            <a:ext cx="3312368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北京交通大学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MBA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论文开题报告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>
              <a:lumMod val="7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>
              <a:lumMod val="7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>
              <a:lumMod val="7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>
              <a:lumMod val="75000"/>
            </a:schemeClr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__.doc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__1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52.png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__2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4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87696" y="1772816"/>
            <a:ext cx="6768608" cy="864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latin typeface="华康俪金黑W8(P)" pitchFamily="34" charset="-122"/>
                <a:ea typeface="华康俪金黑W8(P)" pitchFamily="34" charset="-122"/>
              </a:rPr>
              <a:t>面向</a:t>
            </a:r>
            <a:r>
              <a:rPr lang="en-US" altLang="zh-CN" sz="2600" b="1" dirty="0">
                <a:latin typeface="华康俪金黑W8(P)" pitchFamily="34" charset="-122"/>
                <a:ea typeface="华康俪金黑W8(P)" pitchFamily="34" charset="-122"/>
              </a:rPr>
              <a:t>TBM</a:t>
            </a:r>
            <a:r>
              <a:rPr lang="zh-CN" altLang="en-US" sz="2600" b="1" dirty="0">
                <a:latin typeface="华康俪金黑W8(P)" pitchFamily="34" charset="-122"/>
                <a:ea typeface="华康俪金黑W8(P)" pitchFamily="34" charset="-122"/>
              </a:rPr>
              <a:t>施工隧道围岩识别的图像分类算法</a:t>
            </a:r>
          </a:p>
        </p:txBody>
      </p:sp>
      <p:sp>
        <p:nvSpPr>
          <p:cNvPr id="6" name="梯形 5"/>
          <p:cNvSpPr/>
          <p:nvPr/>
        </p:nvSpPr>
        <p:spPr>
          <a:xfrm rot="16200000">
            <a:off x="467616" y="1916832"/>
            <a:ext cx="864096" cy="576064"/>
          </a:xfrm>
          <a:prstGeom prst="trapezoid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rot="5400000" flipH="1">
            <a:off x="7812288" y="1916832"/>
            <a:ext cx="864096" cy="576064"/>
          </a:xfrm>
          <a:prstGeom prst="trapezoid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36368" y="1916864"/>
            <a:ext cx="648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华康俪金黑W8(P)" pitchFamily="34" charset="-122"/>
              <a:ea typeface="华康俪金黑W8(P)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32368" y="1916864"/>
            <a:ext cx="648000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latin typeface="华康俪金黑W8(P)" pitchFamily="34" charset="-122"/>
              <a:ea typeface="华康俪金黑W8(P)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418670"/>
              </p:ext>
            </p:extLst>
          </p:nvPr>
        </p:nvGraphicFramePr>
        <p:xfrm>
          <a:off x="2275756" y="3501008"/>
          <a:ext cx="45924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3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学  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计算机与信息技术学院</a:t>
                      </a:r>
                    </a:p>
                  </a:txBody>
                  <a:tcPr>
                    <a:lnR w="571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专  业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计算机科学与技术</a:t>
                      </a:r>
                    </a:p>
                  </a:txBody>
                  <a:tcPr>
                    <a:lnR w="571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学生信息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赵翔  </a:t>
                      </a:r>
                      <a:r>
                        <a:rPr lang="zh-CN" alt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(21288037)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87632" y="2829899"/>
            <a:ext cx="8757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Image Classification Algorithm for Tunnel Surrounding Rock Identification in TBM Construction</a:t>
            </a:r>
            <a:endParaRPr lang="zh-CN" alt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05158" y="116632"/>
            <a:ext cx="5960568" cy="1440160"/>
            <a:chOff x="1547664" y="116632"/>
            <a:chExt cx="5960568" cy="1440160"/>
          </a:xfrm>
        </p:grpSpPr>
        <p:pic>
          <p:nvPicPr>
            <p:cNvPr id="4" name="Picture 2" descr="C:\Documents and Settings\Administrator\桌面\logo_副本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16632"/>
              <a:ext cx="1440160" cy="14401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232" y="255043"/>
              <a:ext cx="4320000" cy="11633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764070E-7638-42DE-A17F-498A497F78B5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641FD1D-FCD4-47D4-A239-32D639BE9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55083"/>
              </p:ext>
            </p:extLst>
          </p:nvPr>
        </p:nvGraphicFramePr>
        <p:xfrm>
          <a:off x="2272525" y="5672240"/>
          <a:ext cx="4592488" cy="369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334">
                  <a:extLst>
                    <a:ext uri="{9D8B030D-6E8A-4147-A177-3AD203B41FA5}">
                      <a16:colId xmlns:a16="http://schemas.microsoft.com/office/drawing/2014/main" val="480640863"/>
                    </a:ext>
                  </a:extLst>
                </a:gridCol>
                <a:gridCol w="2708154">
                  <a:extLst>
                    <a:ext uri="{9D8B030D-6E8A-4147-A177-3AD203B41FA5}">
                      <a16:colId xmlns:a16="http://schemas.microsoft.com/office/drawing/2014/main" val="43451304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指导老师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信息管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原继东老师</a:t>
                      </a:r>
                      <a:r>
                        <a:rPr lang="zh-CN" altLang="en-US" b="1" dirty="0"/>
                        <a:t>息系</a:t>
                      </a:r>
                    </a:p>
                  </a:txBody>
                  <a:tcPr>
                    <a:lnR w="571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130422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3C2E29E0-A6B1-49E8-80C4-AC81EAF2B9AC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119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B156253-411E-1C4D-1538-6342FE8CC8C9}"/>
              </a:ext>
            </a:extLst>
          </p:cNvPr>
          <p:cNvSpPr/>
          <p:nvPr/>
        </p:nvSpPr>
        <p:spPr>
          <a:xfrm>
            <a:off x="251520" y="228451"/>
            <a:ext cx="2304256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8EB78F-C035-4F91-AB65-8D38977C8DD9}"/>
              </a:ext>
            </a:extLst>
          </p:cNvPr>
          <p:cNvSpPr txBox="1"/>
          <p:nvPr/>
        </p:nvSpPr>
        <p:spPr>
          <a:xfrm>
            <a:off x="308858" y="308852"/>
            <a:ext cx="2462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数据集部分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725803-4C0F-44E9-BC5E-C80019FC12B7}"/>
              </a:ext>
            </a:extLst>
          </p:cNvPr>
          <p:cNvSpPr txBox="1"/>
          <p:nvPr/>
        </p:nvSpPr>
        <p:spPr>
          <a:xfrm>
            <a:off x="11685" y="1084248"/>
            <a:ext cx="4696690" cy="597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kern="100" dirty="0">
                <a:solidFill>
                  <a:srgbClr val="55759D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引松渣片围岩图像分类</a:t>
            </a:r>
            <a:r>
              <a:rPr lang="zh-CN" altLang="en-US" sz="2000" kern="100" dirty="0">
                <a:solidFill>
                  <a:srgbClr val="55759D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数据集的处理</a:t>
            </a:r>
            <a:endParaRPr lang="en-US" altLang="zh-CN" sz="2000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6183C40-2E39-A8F3-809F-EC8182759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05064"/>
            <a:ext cx="2389425" cy="213426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7A886CE-7B2B-FFC5-D777-C5914497B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80" y="1790339"/>
            <a:ext cx="7297874" cy="217273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09E2E7C-F9C6-D8CC-3D9D-90E531F18E47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46A72B-DB68-D3FC-9D03-484F70A39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13426"/>
            <a:ext cx="2718062" cy="1941473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BF4B5B13-324A-C9BD-92A3-C71DACD0C0F4}"/>
              </a:ext>
            </a:extLst>
          </p:cNvPr>
          <p:cNvSpPr/>
          <p:nvPr/>
        </p:nvSpPr>
        <p:spPr>
          <a:xfrm>
            <a:off x="4572000" y="696541"/>
            <a:ext cx="1449357" cy="1372691"/>
          </a:xfrm>
          <a:prstGeom prst="fram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24E88E-1618-7C62-0D25-D65A476C3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9253" y="5186490"/>
            <a:ext cx="4764207" cy="9528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BB0F10-B6DE-016A-8D16-E2ACAACB4A4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587"/>
          <a:stretch/>
        </p:blipFill>
        <p:spPr>
          <a:xfrm>
            <a:off x="3639253" y="4083821"/>
            <a:ext cx="5105741" cy="4909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E2F22B-9B44-3230-4538-D46F349E6605}"/>
              </a:ext>
            </a:extLst>
          </p:cNvPr>
          <p:cNvSpPr txBox="1"/>
          <p:nvPr/>
        </p:nvSpPr>
        <p:spPr>
          <a:xfrm>
            <a:off x="576065" y="6179816"/>
            <a:ext cx="4702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2067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测试集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896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张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217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B156253-411E-1C4D-1538-6342FE8CC8C9}"/>
              </a:ext>
            </a:extLst>
          </p:cNvPr>
          <p:cNvSpPr/>
          <p:nvPr/>
        </p:nvSpPr>
        <p:spPr>
          <a:xfrm>
            <a:off x="251520" y="323761"/>
            <a:ext cx="3096344" cy="6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8EB78F-C035-4F91-AB65-8D38977C8DD9}"/>
              </a:ext>
            </a:extLst>
          </p:cNvPr>
          <p:cNvSpPr txBox="1"/>
          <p:nvPr/>
        </p:nvSpPr>
        <p:spPr>
          <a:xfrm>
            <a:off x="251520" y="358917"/>
            <a:ext cx="3528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全卷积网络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FCN</a:t>
            </a: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3E3E45-865B-51F5-159C-28785C3849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7" y="70923"/>
            <a:ext cx="5508104" cy="243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6CFE3A-3EB1-E5D3-70F5-54A9F8DAB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544" y="2513874"/>
            <a:ext cx="4859040" cy="22237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BB893E-A85D-E0E6-8968-E344ACFE8526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848C0F-C089-1CDD-49BA-9A7EC743B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4984919"/>
            <a:ext cx="8204110" cy="1042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6138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B156253-411E-1C4D-1538-6342FE8CC8C9}"/>
              </a:ext>
            </a:extLst>
          </p:cNvPr>
          <p:cNvSpPr/>
          <p:nvPr/>
        </p:nvSpPr>
        <p:spPr>
          <a:xfrm>
            <a:off x="251520" y="323761"/>
            <a:ext cx="3528392" cy="6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8EB78F-C035-4F91-AB65-8D38977C8DD9}"/>
              </a:ext>
            </a:extLst>
          </p:cNvPr>
          <p:cNvSpPr txBox="1"/>
          <p:nvPr/>
        </p:nvSpPr>
        <p:spPr>
          <a:xfrm>
            <a:off x="395536" y="371416"/>
            <a:ext cx="35283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残差网络</a:t>
            </a:r>
            <a:r>
              <a:rPr lang="en-US" altLang="zh-CN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ResNet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图示&#10;&#10;描述已自动生成">
            <a:extLst>
              <a:ext uri="{FF2B5EF4-FFF2-40B4-BE49-F238E27FC236}">
                <a16:creationId xmlns:a16="http://schemas.microsoft.com/office/drawing/2014/main" id="{788A30E1-5481-D1F6-49A5-E91192AE2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916832"/>
            <a:ext cx="8304881" cy="26011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9B700B-DDD5-0AAA-0F29-665FF8393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28" y="5246773"/>
            <a:ext cx="3187700" cy="368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CF0E63-C5C0-CAA6-A7A4-9E580CDA6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944" y="4878932"/>
            <a:ext cx="4564360" cy="11039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B369283-E5A9-EB33-52F9-44F290544ED8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051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B156253-411E-1C4D-1538-6342FE8CC8C9}"/>
              </a:ext>
            </a:extLst>
          </p:cNvPr>
          <p:cNvSpPr/>
          <p:nvPr/>
        </p:nvSpPr>
        <p:spPr>
          <a:xfrm>
            <a:off x="251520" y="323761"/>
            <a:ext cx="2664296" cy="680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8EB78F-C035-4F91-AB65-8D38977C8DD9}"/>
              </a:ext>
            </a:extLst>
          </p:cNvPr>
          <p:cNvSpPr txBox="1"/>
          <p:nvPr/>
        </p:nvSpPr>
        <p:spPr>
          <a:xfrm>
            <a:off x="251520" y="358917"/>
            <a:ext cx="26642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EfficientNet</a:t>
            </a: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0DFA49-231E-5B0D-F4B4-119BBFAD1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5082716"/>
            <a:ext cx="7545499" cy="101161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3EC3881-CA11-C906-6D7F-0BFC4336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5" b="11545"/>
          <a:stretch/>
        </p:blipFill>
        <p:spPr bwMode="auto">
          <a:xfrm>
            <a:off x="138978" y="1552333"/>
            <a:ext cx="7722380" cy="320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7835721-9CF2-0A97-2B62-FE9B46B69287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3" name="上箭头 2">
            <a:extLst>
              <a:ext uri="{FF2B5EF4-FFF2-40B4-BE49-F238E27FC236}">
                <a16:creationId xmlns:a16="http://schemas.microsoft.com/office/drawing/2014/main" id="{83ADA23E-525E-A34F-27C8-CA75836B97AE}"/>
              </a:ext>
            </a:extLst>
          </p:cNvPr>
          <p:cNvSpPr/>
          <p:nvPr/>
        </p:nvSpPr>
        <p:spPr>
          <a:xfrm>
            <a:off x="2195736" y="4653136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上箭头 4">
            <a:extLst>
              <a:ext uri="{FF2B5EF4-FFF2-40B4-BE49-F238E27FC236}">
                <a16:creationId xmlns:a16="http://schemas.microsoft.com/office/drawing/2014/main" id="{4D78703D-B396-12AD-9007-6FA4D1FC52A0}"/>
              </a:ext>
            </a:extLst>
          </p:cNvPr>
          <p:cNvSpPr/>
          <p:nvPr/>
        </p:nvSpPr>
        <p:spPr>
          <a:xfrm>
            <a:off x="5004048" y="4650742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上箭头 6">
            <a:extLst>
              <a:ext uri="{FF2B5EF4-FFF2-40B4-BE49-F238E27FC236}">
                <a16:creationId xmlns:a16="http://schemas.microsoft.com/office/drawing/2014/main" id="{B8661B0B-B5C3-22B2-5FE9-972B9329359D}"/>
              </a:ext>
            </a:extLst>
          </p:cNvPr>
          <p:cNvSpPr/>
          <p:nvPr/>
        </p:nvSpPr>
        <p:spPr>
          <a:xfrm>
            <a:off x="3491880" y="4653136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55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8725803-4C0F-44E9-BC5E-C80019FC12B7}"/>
              </a:ext>
            </a:extLst>
          </p:cNvPr>
          <p:cNvSpPr txBox="1"/>
          <p:nvPr/>
        </p:nvSpPr>
        <p:spPr>
          <a:xfrm>
            <a:off x="95657" y="1181626"/>
            <a:ext cx="4696690" cy="611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kern="100" dirty="0">
                <a:solidFill>
                  <a:srgbClr val="55759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solidFill>
                  <a:srgbClr val="55759D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围岩数据集使用监督学习进行分类</a:t>
            </a:r>
            <a:endParaRPr lang="en-US" altLang="zh-CN" sz="2000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AA529-7DE8-BBEC-6E3C-68C118C86FE4}"/>
              </a:ext>
            </a:extLst>
          </p:cNvPr>
          <p:cNvSpPr/>
          <p:nvPr/>
        </p:nvSpPr>
        <p:spPr>
          <a:xfrm>
            <a:off x="251520" y="228451"/>
            <a:ext cx="3672408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8AB16A-5F6A-5320-64E7-F28F99BE88F6}"/>
              </a:ext>
            </a:extLst>
          </p:cNvPr>
          <p:cNvSpPr txBox="1"/>
          <p:nvPr/>
        </p:nvSpPr>
        <p:spPr>
          <a:xfrm>
            <a:off x="308858" y="308852"/>
            <a:ext cx="3615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监督学习结果比较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D7FEEBA6-970B-D058-3A42-9B4D6ED24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954770"/>
              </p:ext>
            </p:extLst>
          </p:nvPr>
        </p:nvGraphicFramePr>
        <p:xfrm>
          <a:off x="467544" y="2073605"/>
          <a:ext cx="7560840" cy="1979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486400" imgH="1562100" progId="Word.Document.12">
                  <p:embed/>
                </p:oleObj>
              </mc:Choice>
              <mc:Fallback>
                <p:oleObj name="文档" r:id="rId4" imgW="5486400" imgH="1562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44" y="2073605"/>
                        <a:ext cx="7560840" cy="19799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A6633079-1E19-EAE2-B330-E4BF6503D850}"/>
              </a:ext>
            </a:extLst>
          </p:cNvPr>
          <p:cNvSpPr txBox="1"/>
          <p:nvPr/>
        </p:nvSpPr>
        <p:spPr>
          <a:xfrm>
            <a:off x="467544" y="4294116"/>
            <a:ext cx="7438825" cy="2120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arenBoth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准确率最高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arenBoth"/>
            </a:pP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FCN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结果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比较一般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arenBoth"/>
            </a:pP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中规中矩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Both"/>
            </a:pP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08F56FC-FECC-3895-7544-2D0745FC187F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7589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8725803-4C0F-44E9-BC5E-C80019FC12B7}"/>
              </a:ext>
            </a:extLst>
          </p:cNvPr>
          <p:cNvSpPr txBox="1"/>
          <p:nvPr/>
        </p:nvSpPr>
        <p:spPr>
          <a:xfrm>
            <a:off x="95657" y="1181626"/>
            <a:ext cx="4696690" cy="611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kern="100" dirty="0">
                <a:solidFill>
                  <a:srgbClr val="55759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solidFill>
                  <a:srgbClr val="55759D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围岩数据集使用有监督学习进行分类</a:t>
            </a:r>
            <a:endParaRPr lang="en-US" altLang="zh-CN" sz="2000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DF7470-F02F-AFD3-E00A-E29B8D4BDA38}"/>
              </a:ext>
            </a:extLst>
          </p:cNvPr>
          <p:cNvSpPr txBox="1"/>
          <p:nvPr/>
        </p:nvSpPr>
        <p:spPr>
          <a:xfrm>
            <a:off x="1214612" y="2041166"/>
            <a:ext cx="676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FCN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C3B4DC-E9F7-560B-5406-F4EA112D8E1B}"/>
              </a:ext>
            </a:extLst>
          </p:cNvPr>
          <p:cNvSpPr txBox="1"/>
          <p:nvPr/>
        </p:nvSpPr>
        <p:spPr>
          <a:xfrm>
            <a:off x="4134785" y="2040590"/>
            <a:ext cx="948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BB1AD5-D65E-BFFA-6F8C-6AD99CF6B973}"/>
              </a:ext>
            </a:extLst>
          </p:cNvPr>
          <p:cNvSpPr txBox="1"/>
          <p:nvPr/>
        </p:nvSpPr>
        <p:spPr>
          <a:xfrm>
            <a:off x="6618301" y="2035447"/>
            <a:ext cx="1414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7832F0A-E4F0-A386-FC45-A73E7DE5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7" y="2397740"/>
            <a:ext cx="2092401" cy="134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1">
            <a:extLst>
              <a:ext uri="{FF2B5EF4-FFF2-40B4-BE49-F238E27FC236}">
                <a16:creationId xmlns:a16="http://schemas.microsoft.com/office/drawing/2014/main" id="{18A3124C-466D-642A-FE17-9C164D62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02" y="3715530"/>
            <a:ext cx="2050647" cy="132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BF140989-5CE2-3C78-0FC2-402F60AF4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26" y="2385581"/>
            <a:ext cx="2114438" cy="134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61ED004-3E11-AC87-389F-77DA463C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177" y="3738636"/>
            <a:ext cx="2055287" cy="13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>
            <a:extLst>
              <a:ext uri="{FF2B5EF4-FFF2-40B4-BE49-F238E27FC236}">
                <a16:creationId xmlns:a16="http://schemas.microsoft.com/office/drawing/2014/main" id="{8F2CCAA7-2C24-3ABD-7798-2B1BE119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42" y="3668476"/>
            <a:ext cx="2073766" cy="1334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7B84702-AB1E-8370-7D15-7CA01FCE7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141" y="2394293"/>
            <a:ext cx="2025129" cy="13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87303F-5869-59CA-5243-DAC2CF4EF840}"/>
              </a:ext>
            </a:extLst>
          </p:cNvPr>
          <p:cNvSpPr txBox="1"/>
          <p:nvPr/>
        </p:nvSpPr>
        <p:spPr>
          <a:xfrm>
            <a:off x="35721" y="2777174"/>
            <a:ext cx="504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6C3FC3-F5B8-254A-3DFF-BF19F79CB2BE}"/>
              </a:ext>
            </a:extLst>
          </p:cNvPr>
          <p:cNvSpPr txBox="1"/>
          <p:nvPr/>
        </p:nvSpPr>
        <p:spPr>
          <a:xfrm>
            <a:off x="20825" y="4021731"/>
            <a:ext cx="57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355F0A-D6A1-32CB-4E13-1FB81DCBA1AB}"/>
              </a:ext>
            </a:extLst>
          </p:cNvPr>
          <p:cNvSpPr txBox="1"/>
          <p:nvPr/>
        </p:nvSpPr>
        <p:spPr>
          <a:xfrm>
            <a:off x="4150259" y="5049024"/>
            <a:ext cx="99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AA529-7DE8-BBEC-6E3C-68C118C86FE4}"/>
              </a:ext>
            </a:extLst>
          </p:cNvPr>
          <p:cNvSpPr/>
          <p:nvPr/>
        </p:nvSpPr>
        <p:spPr>
          <a:xfrm>
            <a:off x="251520" y="228451"/>
            <a:ext cx="3141616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8AB16A-5F6A-5320-64E7-F28F99BE88F6}"/>
              </a:ext>
            </a:extLst>
          </p:cNvPr>
          <p:cNvSpPr txBox="1"/>
          <p:nvPr/>
        </p:nvSpPr>
        <p:spPr>
          <a:xfrm>
            <a:off x="308858" y="308852"/>
            <a:ext cx="52565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监督学习折线图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4C82722-5704-8719-2B0D-3638A74CF3B6}"/>
              </a:ext>
            </a:extLst>
          </p:cNvPr>
          <p:cNvSpPr txBox="1"/>
          <p:nvPr/>
        </p:nvSpPr>
        <p:spPr>
          <a:xfrm>
            <a:off x="492897" y="5578840"/>
            <a:ext cx="8107828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监督学习算法在围岩图像识别方面，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有着最为优异的表现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F8BD2BD-3308-345A-644D-E0A4586F5F69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91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7BF53A-BAC3-EF1D-37B3-198B4EC6F9E8}"/>
              </a:ext>
            </a:extLst>
          </p:cNvPr>
          <p:cNvSpPr txBox="1"/>
          <p:nvPr/>
        </p:nvSpPr>
        <p:spPr>
          <a:xfrm>
            <a:off x="191527" y="209122"/>
            <a:ext cx="69727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半监督学习：</a:t>
            </a:r>
            <a:r>
              <a:rPr lang="en-US" altLang="zh-CN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MixMatch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FixMatch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BF71E818-2258-71B7-3CBB-3E3ED004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28" y="930217"/>
            <a:ext cx="6853486" cy="25575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098F4D-7138-5FA6-1FCB-CE287972916E}"/>
              </a:ext>
            </a:extLst>
          </p:cNvPr>
          <p:cNvSpPr txBox="1"/>
          <p:nvPr/>
        </p:nvSpPr>
        <p:spPr>
          <a:xfrm>
            <a:off x="2065025" y="3624099"/>
            <a:ext cx="1579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FixMatch</a:t>
            </a:r>
            <a:endParaRPr kumimoji="1" lang="zh-CN" altLang="en-US" sz="2800" dirty="0">
              <a:solidFill>
                <a:srgbClr val="3760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3BB4E2-B140-D353-E1C2-83AAED529C9C}"/>
              </a:ext>
            </a:extLst>
          </p:cNvPr>
          <p:cNvSpPr txBox="1"/>
          <p:nvPr/>
        </p:nvSpPr>
        <p:spPr>
          <a:xfrm>
            <a:off x="4644008" y="3624099"/>
            <a:ext cx="1697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MixMatch</a:t>
            </a:r>
            <a:endParaRPr kumimoji="1" lang="zh-CN" altLang="en-US" sz="2800" dirty="0">
              <a:solidFill>
                <a:srgbClr val="3760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A0F0A57-EA00-AA4C-2C1C-A9618DF9E0D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187624" y="4147319"/>
            <a:ext cx="1667040" cy="39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D58C7B7-98BA-B2C8-2445-88DD9E9A8C97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854664" y="4147319"/>
            <a:ext cx="1374155" cy="451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F0C90CA-01CD-76A7-0341-876A8F3524D3}"/>
              </a:ext>
            </a:extLst>
          </p:cNvPr>
          <p:cNvSpPr txBox="1"/>
          <p:nvPr/>
        </p:nvSpPr>
        <p:spPr>
          <a:xfrm>
            <a:off x="3443989" y="45986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376092"/>
                </a:solidFill>
              </a:rPr>
              <a:t>一致性正则化</a:t>
            </a: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19C58C2F-CE65-4EB6-A023-7C13B6EBE0CC}"/>
              </a:ext>
            </a:extLst>
          </p:cNvPr>
          <p:cNvCxnSpPr>
            <a:stCxn id="6" idx="2"/>
            <a:endCxn id="12" idx="0"/>
          </p:cNvCxnSpPr>
          <p:nvPr/>
        </p:nvCxnSpPr>
        <p:spPr>
          <a:xfrm flipH="1">
            <a:off x="4228819" y="4147319"/>
            <a:ext cx="1264140" cy="451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7F8A20C0-39E9-A135-C157-5D9014EF5C72}"/>
              </a:ext>
            </a:extLst>
          </p:cNvPr>
          <p:cNvCxnSpPr>
            <a:stCxn id="6" idx="2"/>
          </p:cNvCxnSpPr>
          <p:nvPr/>
        </p:nvCxnSpPr>
        <p:spPr>
          <a:xfrm>
            <a:off x="5492959" y="4147319"/>
            <a:ext cx="1455305" cy="451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19ED912F-EB39-1558-AF82-032153B3BA12}"/>
              </a:ext>
            </a:extLst>
          </p:cNvPr>
          <p:cNvSpPr txBox="1"/>
          <p:nvPr/>
        </p:nvSpPr>
        <p:spPr>
          <a:xfrm>
            <a:off x="713361" y="45986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376092"/>
                </a:solidFill>
              </a:rPr>
              <a:t>伪标记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8E2E696-9885-A232-7388-42E9DDFE4060}"/>
              </a:ext>
            </a:extLst>
          </p:cNvPr>
          <p:cNvSpPr txBox="1"/>
          <p:nvPr/>
        </p:nvSpPr>
        <p:spPr>
          <a:xfrm>
            <a:off x="6516216" y="46455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376092"/>
                </a:solidFill>
              </a:rPr>
              <a:t>熵最小化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AE7062-CBC3-22F4-BAD3-E9152C3B3193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BF2B5A4-BD67-0E2B-9054-DAF1F241E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94" y="4984920"/>
            <a:ext cx="2072864" cy="143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3944C08-8C94-BF96-8A2E-A49511929A5F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54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C7BF53A-BAC3-EF1D-37B3-198B4EC6F9E8}"/>
              </a:ext>
            </a:extLst>
          </p:cNvPr>
          <p:cNvSpPr txBox="1"/>
          <p:nvPr/>
        </p:nvSpPr>
        <p:spPr>
          <a:xfrm>
            <a:off x="191528" y="188640"/>
            <a:ext cx="733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半监督学习：</a:t>
            </a:r>
            <a:r>
              <a:rPr lang="en-US" altLang="zh-CN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ResNeXt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en-US" altLang="zh-CN" sz="32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WideResNet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AE7062-CBC3-22F4-BAD3-E9152C3B3193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3944C08-8C94-BF96-8A2E-A49511929A5F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C401E6-660A-586E-B577-0FA0209BA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r="4937" b="19255"/>
          <a:stretch/>
        </p:blipFill>
        <p:spPr bwMode="auto">
          <a:xfrm>
            <a:off x="191528" y="3495823"/>
            <a:ext cx="7164720" cy="251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C2C8799-A076-080A-6B89-1C266E002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54"/>
          <a:stretch/>
        </p:blipFill>
        <p:spPr bwMode="auto">
          <a:xfrm>
            <a:off x="1189635" y="954820"/>
            <a:ext cx="5336585" cy="226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EFB1174-A466-57E0-6E99-2C5D0D3599F8}"/>
              </a:ext>
            </a:extLst>
          </p:cNvPr>
          <p:cNvSpPr txBox="1"/>
          <p:nvPr/>
        </p:nvSpPr>
        <p:spPr>
          <a:xfrm>
            <a:off x="5747028" y="5100920"/>
            <a:ext cx="3386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  <a:cs typeface="Times New Roman" panose="02020603050405020304" pitchFamily="18" charset="0"/>
              </a:rPr>
              <a:t>增大每个残差块中的卷积核数量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FA27AF-9668-D6EA-05C2-137A12D6EAC2}"/>
              </a:ext>
            </a:extLst>
          </p:cNvPr>
          <p:cNvSpPr txBox="1"/>
          <p:nvPr/>
        </p:nvSpPr>
        <p:spPr>
          <a:xfrm>
            <a:off x="176720" y="166236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67ACA5-2FF7-CD6A-F93F-0A08F12D4D16}"/>
              </a:ext>
            </a:extLst>
          </p:cNvPr>
          <p:cNvSpPr txBox="1"/>
          <p:nvPr/>
        </p:nvSpPr>
        <p:spPr>
          <a:xfrm>
            <a:off x="7524328" y="4519293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WideResNet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51E28-6C0C-22EB-C81F-F50C9C80EDB5}"/>
              </a:ext>
            </a:extLst>
          </p:cNvPr>
          <p:cNvSpPr txBox="1"/>
          <p:nvPr/>
        </p:nvSpPr>
        <p:spPr>
          <a:xfrm>
            <a:off x="191528" y="3212976"/>
            <a:ext cx="4708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增加“</a:t>
            </a:r>
            <a:r>
              <a:rPr lang="en" altLang="zh-CN" sz="16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cardinality</a:t>
            </a:r>
            <a:r>
              <a:rPr lang="en" altLang="zh-C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en" altLang="zh-CN" sz="16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ResNeXt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块的分支数）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C2A97E0-4CCB-9CEB-8ECE-5D5496667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834" b="88206"/>
          <a:stretch/>
        </p:blipFill>
        <p:spPr>
          <a:xfrm>
            <a:off x="4424676" y="3258343"/>
            <a:ext cx="4708872" cy="2426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AB6C306-3914-F005-4FF3-29345138C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813269"/>
            <a:ext cx="2667884" cy="3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4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243D4DA-2E5D-7E7A-F452-4F5E2597EA52}"/>
              </a:ext>
            </a:extLst>
          </p:cNvPr>
          <p:cNvSpPr txBox="1"/>
          <p:nvPr/>
        </p:nvSpPr>
        <p:spPr>
          <a:xfrm>
            <a:off x="2375756" y="437588"/>
            <a:ext cx="3960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半监督学习数据集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6B348D-4E06-2C05-C746-0712FE8312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868" r="1374"/>
          <a:stretch/>
        </p:blipFill>
        <p:spPr bwMode="auto">
          <a:xfrm>
            <a:off x="611559" y="3209586"/>
            <a:ext cx="7488832" cy="1727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CF9251D3-69B5-9B68-699C-0D31CC5A0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049919"/>
              </p:ext>
            </p:extLst>
          </p:nvPr>
        </p:nvGraphicFramePr>
        <p:xfrm>
          <a:off x="708447" y="1530289"/>
          <a:ext cx="7295057" cy="1925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486400" imgH="1447800" progId="Word.Document.12">
                  <p:embed/>
                </p:oleObj>
              </mc:Choice>
              <mc:Fallback>
                <p:oleObj name="文档" r:id="rId4" imgW="5486400" imgH="1447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447" y="1530289"/>
                        <a:ext cx="7295057" cy="1925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B7B4887E-964F-F467-B70A-0C3C508DFE25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pic>
        <p:nvPicPr>
          <p:cNvPr id="10" name="图片 9" descr="电脑萤幕和键盘&#10;&#10;中度可信度描述已自动生成">
            <a:extLst>
              <a:ext uri="{FF2B5EF4-FFF2-40B4-BE49-F238E27FC236}">
                <a16:creationId xmlns:a16="http://schemas.microsoft.com/office/drawing/2014/main" id="{4A8F869F-A5D0-CF6E-5D52-EEA3214B2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753" y="4797152"/>
            <a:ext cx="8509801" cy="13724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A5DE8B-58F6-C6FA-ABCF-1A4B993B01E0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844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7EA5B0-EE6A-DF3F-6453-BBE18DAB8D34}"/>
              </a:ext>
            </a:extLst>
          </p:cNvPr>
          <p:cNvSpPr txBox="1"/>
          <p:nvPr/>
        </p:nvSpPr>
        <p:spPr>
          <a:xfrm>
            <a:off x="552278" y="620688"/>
            <a:ext cx="2196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图像增强</a:t>
            </a:r>
            <a:endParaRPr lang="en-US" altLang="zh-CN" sz="3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墙上的海报&#10;&#10;中度可信度描述已自动生成">
            <a:extLst>
              <a:ext uri="{FF2B5EF4-FFF2-40B4-BE49-F238E27FC236}">
                <a16:creationId xmlns:a16="http://schemas.microsoft.com/office/drawing/2014/main" id="{90C40917-BDCF-84A7-B4C8-B1D730027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44824"/>
            <a:ext cx="7030855" cy="23762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B95744-451C-24A8-539D-9D5A2F62676E}"/>
              </a:ext>
            </a:extLst>
          </p:cNvPr>
          <p:cNvSpPr txBox="1"/>
          <p:nvPr/>
        </p:nvSpPr>
        <p:spPr>
          <a:xfrm>
            <a:off x="576065" y="4547764"/>
            <a:ext cx="56166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缩放、裁剪、翻转、亮度、对比度</a:t>
            </a:r>
            <a:r>
              <a:rPr lang="zh-CN" altLang="en-US" sz="2400" kern="1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2400" dirty="0">
                <a:solidFill>
                  <a:srgbClr val="376092"/>
                </a:solidFill>
                <a:effectLst/>
              </a:rPr>
              <a:t> </a:t>
            </a:r>
            <a:endParaRPr lang="zh-CN" altLang="en-US" sz="2400" dirty="0">
              <a:solidFill>
                <a:srgbClr val="37609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388598-7064-5AE8-3776-8E1CBF43A735}"/>
              </a:ext>
            </a:extLst>
          </p:cNvPr>
          <p:cNvSpPr txBox="1"/>
          <p:nvPr/>
        </p:nvSpPr>
        <p:spPr>
          <a:xfrm>
            <a:off x="3269493" y="713020"/>
            <a:ext cx="2605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强增强</a:t>
            </a:r>
            <a:r>
              <a:rPr lang="en-US" altLang="zh-CN" sz="2400" kern="1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sz="2400" kern="1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弱增强</a:t>
            </a:r>
            <a:endParaRPr lang="en-US" altLang="zh-CN" sz="2400" kern="100" dirty="0">
              <a:solidFill>
                <a:srgbClr val="37609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F22CC5-9DDF-7182-1CDA-F66148B7ACD3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A353C11-EE38-A042-BD29-3D1E4BD45D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BD8107-B02F-8BA7-7E2A-D4FE31387FA1}"/>
              </a:ext>
            </a:extLst>
          </p:cNvPr>
          <p:cNvSpPr txBox="1"/>
          <p:nvPr/>
        </p:nvSpPr>
        <p:spPr>
          <a:xfrm>
            <a:off x="3269493" y="12770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一致性正则化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5C928A-7597-5D36-6EF7-AF59A6B257E2}"/>
              </a:ext>
            </a:extLst>
          </p:cNvPr>
          <p:cNvSpPr txBox="1"/>
          <p:nvPr/>
        </p:nvSpPr>
        <p:spPr>
          <a:xfrm>
            <a:off x="7703374" y="2848290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</a:t>
            </a:r>
            <a:endParaRPr kumimoji="1" lang="zh-CN" alt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20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8A2A8E5-DA57-4ACA-9440-A759AFAEF715}"/>
              </a:ext>
            </a:extLst>
          </p:cNvPr>
          <p:cNvSpPr/>
          <p:nvPr/>
        </p:nvSpPr>
        <p:spPr>
          <a:xfrm>
            <a:off x="372209" y="404664"/>
            <a:ext cx="3112755" cy="9361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FFAAA9-43CC-4BFF-B16B-E4D63D8D44AC}"/>
              </a:ext>
            </a:extLst>
          </p:cNvPr>
          <p:cNvSpPr txBox="1"/>
          <p:nvPr/>
        </p:nvSpPr>
        <p:spPr>
          <a:xfrm>
            <a:off x="288032" y="404664"/>
            <a:ext cx="3265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D0A555-E594-4226-B912-E911415F1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>
            <a:fillRect/>
          </a:stretch>
        </p:blipFill>
        <p:spPr>
          <a:xfrm>
            <a:off x="4488500" y="773401"/>
            <a:ext cx="3236982" cy="56448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33043E1-55F7-42C6-A134-908286981081}"/>
              </a:ext>
            </a:extLst>
          </p:cNvPr>
          <p:cNvSpPr txBox="1"/>
          <p:nvPr/>
        </p:nvSpPr>
        <p:spPr>
          <a:xfrm>
            <a:off x="308658" y="1488261"/>
            <a:ext cx="4179842" cy="54476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研究背景与意义</a:t>
            </a:r>
            <a:endParaRPr lang="en-US" altLang="zh-CN" sz="2800" dirty="0">
              <a:solidFill>
                <a:srgbClr val="55759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研究内容与方法</a:t>
            </a:r>
            <a:endParaRPr lang="en-US" altLang="zh-CN" sz="2800" dirty="0">
              <a:solidFill>
                <a:srgbClr val="55759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论文结构</a:t>
            </a:r>
            <a:endParaRPr lang="en-US" altLang="zh-CN" sz="2800" dirty="0">
              <a:solidFill>
                <a:srgbClr val="55759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创新点</a:t>
            </a:r>
            <a:endParaRPr lang="en-US" altLang="zh-CN" sz="2800" dirty="0">
              <a:solidFill>
                <a:srgbClr val="55759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监督学习分类</a:t>
            </a:r>
            <a:endParaRPr lang="en-US" altLang="zh-CN" sz="2800" dirty="0">
              <a:solidFill>
                <a:srgbClr val="55759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半监督学习分类</a:t>
            </a:r>
            <a:endParaRPr lang="en-US" altLang="zh-CN" sz="2800" dirty="0">
              <a:solidFill>
                <a:srgbClr val="55759D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55759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研究总结和展望</a:t>
            </a:r>
            <a:endParaRPr lang="en-US" altLang="zh-CN" dirty="0">
              <a:solidFill>
                <a:srgbClr val="55759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55759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55759D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55759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1268B1-6DDB-4E3B-82EF-9DC7BAC0AD5E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7075CC-49B7-A400-1B6E-B0C5502712D2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extLst>
      <p:ext uri="{BB962C8B-B14F-4D97-AF65-F5344CB8AC3E}">
        <p14:creationId xmlns:p14="http://schemas.microsoft.com/office/powerpoint/2010/main" val="658239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38725803-4C0F-44E9-BC5E-C80019FC12B7}"/>
              </a:ext>
            </a:extLst>
          </p:cNvPr>
          <p:cNvSpPr txBox="1"/>
          <p:nvPr/>
        </p:nvSpPr>
        <p:spPr>
          <a:xfrm>
            <a:off x="163342" y="1041198"/>
            <a:ext cx="4696690" cy="72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框架结果对比</a:t>
            </a:r>
            <a:r>
              <a:rPr lang="zh-CN" altLang="zh-CN" sz="2400" b="1" dirty="0">
                <a:effectLst/>
              </a:rPr>
              <a:t> </a:t>
            </a:r>
            <a:endParaRPr lang="en-US" altLang="zh-CN" sz="2400" b="1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AA529-7DE8-BBEC-6E3C-68C118C86FE4}"/>
              </a:ext>
            </a:extLst>
          </p:cNvPr>
          <p:cNvSpPr/>
          <p:nvPr/>
        </p:nvSpPr>
        <p:spPr>
          <a:xfrm>
            <a:off x="251520" y="228451"/>
            <a:ext cx="4104456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8AB16A-5F6A-5320-64E7-F28F99BE88F6}"/>
              </a:ext>
            </a:extLst>
          </p:cNvPr>
          <p:cNvSpPr txBox="1"/>
          <p:nvPr/>
        </p:nvSpPr>
        <p:spPr>
          <a:xfrm>
            <a:off x="308858" y="308852"/>
            <a:ext cx="4047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半监督学习结果比较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 descr="图表, 折线图&#10;&#10;描述已自动生成">
            <a:extLst>
              <a:ext uri="{FF2B5EF4-FFF2-40B4-BE49-F238E27FC236}">
                <a16:creationId xmlns:a16="http://schemas.microsoft.com/office/drawing/2014/main" id="{833D9CF4-BA4F-DCFB-3055-ABD9458AA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8" y="2151421"/>
            <a:ext cx="8316068" cy="27897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495ACCA-0726-4567-B23F-5722B31792CA}"/>
              </a:ext>
            </a:extLst>
          </p:cNvPr>
          <p:cNvSpPr txBox="1"/>
          <p:nvPr/>
        </p:nvSpPr>
        <p:spPr>
          <a:xfrm>
            <a:off x="216224" y="5096806"/>
            <a:ext cx="8408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solidFill>
                  <a:srgbClr val="F9A90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黄色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rgbClr val="E74E3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红色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WideResnet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800" kern="100" dirty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蓝色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ea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WideResnet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3D9C0F-0045-5C9F-DA93-A9D3822495C9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CEAFADE-03B3-D525-79CB-D19EA0D72159}"/>
              </a:ext>
            </a:extLst>
          </p:cNvPr>
          <p:cNvSpPr txBox="1"/>
          <p:nvPr/>
        </p:nvSpPr>
        <p:spPr>
          <a:xfrm>
            <a:off x="216224" y="5964247"/>
            <a:ext cx="601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，阈值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iteration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，学习率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0.003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669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AA529-7DE8-BBEC-6E3C-68C118C86FE4}"/>
              </a:ext>
            </a:extLst>
          </p:cNvPr>
          <p:cNvSpPr/>
          <p:nvPr/>
        </p:nvSpPr>
        <p:spPr>
          <a:xfrm>
            <a:off x="251520" y="228451"/>
            <a:ext cx="4104456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8AB16A-5F6A-5320-64E7-F28F99BE88F6}"/>
              </a:ext>
            </a:extLst>
          </p:cNvPr>
          <p:cNvSpPr txBox="1"/>
          <p:nvPr/>
        </p:nvSpPr>
        <p:spPr>
          <a:xfrm>
            <a:off x="308858" y="308852"/>
            <a:ext cx="4047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半监督学习结果比较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95ACCA-0726-4567-B23F-5722B31792CA}"/>
              </a:ext>
            </a:extLst>
          </p:cNvPr>
          <p:cNvSpPr txBox="1"/>
          <p:nvPr/>
        </p:nvSpPr>
        <p:spPr>
          <a:xfrm>
            <a:off x="3059832" y="4914096"/>
            <a:ext cx="3240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251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蓝色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MixMatch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有标签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43BF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绿色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MixMatch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有标签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E421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粉色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MixMatch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有标签</a:t>
            </a:r>
          </a:p>
        </p:txBody>
      </p:sp>
      <p:pic>
        <p:nvPicPr>
          <p:cNvPr id="3" name="图片 2" descr="图表, 折线图&#10;&#10;描述已自动生成">
            <a:extLst>
              <a:ext uri="{FF2B5EF4-FFF2-40B4-BE49-F238E27FC236}">
                <a16:creationId xmlns:a16="http://schemas.microsoft.com/office/drawing/2014/main" id="{58C538D8-E2B1-49B0-8BA5-63A115648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58" y="1936261"/>
            <a:ext cx="4724833" cy="29398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0B2C9C-946D-7591-7BFA-81F57C3616F9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AA1C34-2771-7E99-6DED-D44AE101B471}"/>
              </a:ext>
            </a:extLst>
          </p:cNvPr>
          <p:cNvSpPr txBox="1"/>
          <p:nvPr/>
        </p:nvSpPr>
        <p:spPr>
          <a:xfrm>
            <a:off x="2762400" y="1106591"/>
            <a:ext cx="3187152" cy="72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MixMatch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框架结果对比</a:t>
            </a:r>
            <a:r>
              <a:rPr lang="zh-CN" altLang="zh-CN" sz="2400" b="1" dirty="0">
                <a:effectLst/>
              </a:rPr>
              <a:t> </a:t>
            </a:r>
            <a:endParaRPr lang="en-US" altLang="zh-CN" sz="2400" b="1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3F6721-40D6-ABBA-F52F-173621D9D400}"/>
              </a:ext>
            </a:extLst>
          </p:cNvPr>
          <p:cNvSpPr txBox="1"/>
          <p:nvPr/>
        </p:nvSpPr>
        <p:spPr>
          <a:xfrm>
            <a:off x="1566020" y="5902253"/>
            <a:ext cx="601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，阈值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iteration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，学习率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0.003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601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AA529-7DE8-BBEC-6E3C-68C118C86FE4}"/>
              </a:ext>
            </a:extLst>
          </p:cNvPr>
          <p:cNvSpPr/>
          <p:nvPr/>
        </p:nvSpPr>
        <p:spPr>
          <a:xfrm>
            <a:off x="251520" y="228451"/>
            <a:ext cx="4104456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8AB16A-5F6A-5320-64E7-F28F99BE88F6}"/>
              </a:ext>
            </a:extLst>
          </p:cNvPr>
          <p:cNvSpPr txBox="1"/>
          <p:nvPr/>
        </p:nvSpPr>
        <p:spPr>
          <a:xfrm>
            <a:off x="308858" y="308852"/>
            <a:ext cx="4047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半监督学习结果比较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 descr="图形用户界面, 图表&#10;&#10;描述已自动生成">
            <a:extLst>
              <a:ext uri="{FF2B5EF4-FFF2-40B4-BE49-F238E27FC236}">
                <a16:creationId xmlns:a16="http://schemas.microsoft.com/office/drawing/2014/main" id="{E12BB507-74E1-63AD-469F-1535D8F247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58062"/>
            <a:ext cx="7630810" cy="272306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DB3309-301C-9E5B-0A7D-216BF18F403F}"/>
              </a:ext>
            </a:extLst>
          </p:cNvPr>
          <p:cNvSpPr txBox="1"/>
          <p:nvPr/>
        </p:nvSpPr>
        <p:spPr>
          <a:xfrm>
            <a:off x="448788" y="4899232"/>
            <a:ext cx="76495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kern="100" dirty="0">
                <a:solidFill>
                  <a:srgbClr val="1F4B66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蓝色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ResNext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rgbClr val="8353AB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紫</a:t>
            </a:r>
            <a:r>
              <a:rPr lang="zh-CN" altLang="en-US" sz="1800" kern="100" dirty="0">
                <a:solidFill>
                  <a:srgbClr val="8353AB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色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ResNext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rgbClr val="5CC9B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绿</a:t>
            </a:r>
            <a:r>
              <a:rPr lang="zh-CN" altLang="en-US" sz="1800" kern="100" dirty="0">
                <a:solidFill>
                  <a:srgbClr val="5CC9B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色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ResNext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有标签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D9F62A-3DD2-8891-771F-D8EBC5D9870B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5852BA-73EB-B588-E80B-271C92655DAC}"/>
              </a:ext>
            </a:extLst>
          </p:cNvPr>
          <p:cNvSpPr txBox="1"/>
          <p:nvPr/>
        </p:nvSpPr>
        <p:spPr>
          <a:xfrm>
            <a:off x="0" y="974028"/>
            <a:ext cx="4696690" cy="721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</a:t>
            </a:r>
            <a:r>
              <a:rPr lang="en-US" altLang="zh-CN" sz="20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ResNext</a:t>
            </a:r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框架结果对比</a:t>
            </a:r>
            <a:r>
              <a:rPr lang="zh-CN" altLang="zh-CN" sz="2400" b="1" dirty="0">
                <a:effectLst/>
              </a:rPr>
              <a:t> </a:t>
            </a:r>
            <a:endParaRPr lang="en-US" altLang="zh-CN" sz="2400" b="1" kern="100" dirty="0">
              <a:solidFill>
                <a:srgbClr val="55759D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00E8664-067E-02AD-C019-598F888CA5E2}"/>
              </a:ext>
            </a:extLst>
          </p:cNvPr>
          <p:cNvSpPr txBox="1"/>
          <p:nvPr/>
        </p:nvSpPr>
        <p:spPr>
          <a:xfrm>
            <a:off x="448788" y="5932451"/>
            <a:ext cx="6011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Epoch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，阈值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95%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iteration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1024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，学习率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0.003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83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文本框 221">
            <a:extLst>
              <a:ext uri="{FF2B5EF4-FFF2-40B4-BE49-F238E27FC236}">
                <a16:creationId xmlns:a16="http://schemas.microsoft.com/office/drawing/2014/main" id="{3ED31B70-E1EC-4F4F-8A76-182E76FDDF71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B9AA529-7DE8-BBEC-6E3C-68C118C86FE4}"/>
              </a:ext>
            </a:extLst>
          </p:cNvPr>
          <p:cNvSpPr/>
          <p:nvPr/>
        </p:nvSpPr>
        <p:spPr>
          <a:xfrm>
            <a:off x="251520" y="228451"/>
            <a:ext cx="4104456" cy="77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8AB16A-5F6A-5320-64E7-F28F99BE88F6}"/>
              </a:ext>
            </a:extLst>
          </p:cNvPr>
          <p:cNvSpPr txBox="1"/>
          <p:nvPr/>
        </p:nvSpPr>
        <p:spPr>
          <a:xfrm>
            <a:off x="308858" y="308852"/>
            <a:ext cx="40471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半监督学习结果比较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F510A0F-465A-F842-C329-FCCE2057E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1396395"/>
              </p:ext>
            </p:extLst>
          </p:nvPr>
        </p:nvGraphicFramePr>
        <p:xfrm>
          <a:off x="49213" y="1839913"/>
          <a:ext cx="8332787" cy="200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文档" r:id="rId4" imgW="5765800" imgH="1384300" progId="Word.Document.12">
                  <p:embed/>
                </p:oleObj>
              </mc:Choice>
              <mc:Fallback>
                <p:oleObj name="文档" r:id="rId4" imgW="5765800" imgH="1384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13" y="1839913"/>
                        <a:ext cx="8332787" cy="200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098D4844-BA88-8226-D535-16E529C370F5}"/>
              </a:ext>
            </a:extLst>
          </p:cNvPr>
          <p:cNvSpPr txBox="1"/>
          <p:nvPr/>
        </p:nvSpPr>
        <p:spPr>
          <a:xfrm>
            <a:off x="1871700" y="1346750"/>
            <a:ext cx="5400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0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三种模型的根据不同数据集比例得到的结果</a:t>
            </a:r>
            <a:r>
              <a:rPr lang="zh-CN" altLang="zh-CN" sz="2000" b="1" dirty="0">
                <a:effectLst/>
              </a:rPr>
              <a:t> </a:t>
            </a:r>
            <a:endParaRPr lang="zh-CN" altLang="en-US" sz="20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6A93E3-2375-EDA5-EA17-28FC2A385479}"/>
              </a:ext>
            </a:extLst>
          </p:cNvPr>
          <p:cNvSpPr txBox="1"/>
          <p:nvPr/>
        </p:nvSpPr>
        <p:spPr>
          <a:xfrm>
            <a:off x="179512" y="3703357"/>
            <a:ext cx="8856983" cy="2117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arenBoth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全部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围岩图像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无标签数据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有标签数据集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效果最好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Both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FixMatch+WideResnet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和围岩图片数据集最为适配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Both"/>
            </a:pP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MixMatch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围岩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数据集中表现比较差</a:t>
            </a:r>
          </a:p>
          <a:p>
            <a:pPr lvl="0" algn="just">
              <a:lnSpc>
                <a:spcPct val="150000"/>
              </a:lnSpc>
            </a:pP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算法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WideResnet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框架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+20%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有标签在围岩数据集上可以得到最佳的分类效果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5D9F8B-D8D8-200C-9259-FE62AD75F0F7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4375C7-1EAD-6C12-81EE-903349922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578" y="3933216"/>
            <a:ext cx="2673910" cy="15161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809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DB17F0-E163-AFA9-0AF4-41B6FC2E2838}"/>
              </a:ext>
            </a:extLst>
          </p:cNvPr>
          <p:cNvSpPr txBox="1"/>
          <p:nvPr/>
        </p:nvSpPr>
        <p:spPr>
          <a:xfrm>
            <a:off x="2411760" y="697155"/>
            <a:ext cx="30842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研究总结</a:t>
            </a:r>
            <a:endParaRPr lang="en-US" altLang="zh-CN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DFE917A-574E-FE6E-17FF-ECAD78CF2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03"/>
          <a:stretch/>
        </p:blipFill>
        <p:spPr bwMode="auto">
          <a:xfrm>
            <a:off x="6391463" y="4458908"/>
            <a:ext cx="2752537" cy="195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AB6C2F1-C3BF-4035-4DC9-50D80B1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1338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67628492-A645-8951-721A-8E300BB2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62" y="791338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678AFEED-93A0-D10B-CC75-484AC6CF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41" y="795016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3EB25C88-0AE4-C1EF-4041-B4C35C2A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16" y="792979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D5BCF6-CA1A-1B17-7E56-3E79FF39472C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936607-64CD-6219-A398-805DE98ED510}"/>
              </a:ext>
            </a:extLst>
          </p:cNvPr>
          <p:cNvSpPr txBox="1"/>
          <p:nvPr/>
        </p:nvSpPr>
        <p:spPr>
          <a:xfrm>
            <a:off x="197866" y="1657224"/>
            <a:ext cx="8614594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）有监督学习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围岩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分类中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EfficientNet</a:t>
            </a:r>
            <a:r>
              <a:rPr lang="zh-CN" altLang="zh-CN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表现最好，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准确率高且收敛速度快；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）有监督学习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围岩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分类中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ResNet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训练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用时较短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FCN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表现较差；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）半监督学习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围岩分类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比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MixMatch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表现更好；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半监督学习围岩分类中，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FixMatch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宽残差网络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20%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的有标签准确率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最高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A053A40-2136-D62A-F587-E21F4A6210A5}"/>
              </a:ext>
            </a:extLst>
          </p:cNvPr>
          <p:cNvSpPr txBox="1"/>
          <p:nvPr/>
        </p:nvSpPr>
        <p:spPr>
          <a:xfrm>
            <a:off x="5496038" y="472192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376092"/>
                </a:solidFill>
              </a:rPr>
              <a:t>数据集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7E35C7-99A5-EA34-58D4-886438782DD5}"/>
              </a:ext>
            </a:extLst>
          </p:cNvPr>
          <p:cNvSpPr txBox="1"/>
          <p:nvPr/>
        </p:nvSpPr>
        <p:spPr>
          <a:xfrm>
            <a:off x="5642903" y="50780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376092"/>
                </a:solidFill>
              </a:rPr>
              <a:t>参数</a:t>
            </a:r>
            <a:endParaRPr kumimoji="1" lang="en-US" altLang="zh-CN" sz="1600" dirty="0">
              <a:solidFill>
                <a:srgbClr val="376092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F901DF-6925-0E2D-A7A8-2A1E23077102}"/>
              </a:ext>
            </a:extLst>
          </p:cNvPr>
          <p:cNvSpPr txBox="1"/>
          <p:nvPr/>
        </p:nvSpPr>
        <p:spPr>
          <a:xfrm>
            <a:off x="5494716" y="54473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376092"/>
                </a:solidFill>
              </a:rPr>
              <a:t>超参数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6E1CDE-809B-3509-B887-3B19B39604AA}"/>
              </a:ext>
            </a:extLst>
          </p:cNvPr>
          <p:cNvSpPr txBox="1"/>
          <p:nvPr/>
        </p:nvSpPr>
        <p:spPr>
          <a:xfrm>
            <a:off x="5336986" y="581672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rgbClr val="376092"/>
                </a:solidFill>
              </a:rPr>
              <a:t>合并研究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5BED5B-97D3-6E73-2899-AB99DE39960B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5C2A29-17B7-D3E9-2692-693A598DD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38" y="4721920"/>
            <a:ext cx="4750632" cy="1187658"/>
          </a:xfrm>
          <a:prstGeom prst="rect">
            <a:avLst/>
          </a:prstGeom>
        </p:spPr>
      </p:pic>
      <p:sp>
        <p:nvSpPr>
          <p:cNvPr id="12" name="下箭头 11">
            <a:extLst>
              <a:ext uri="{FF2B5EF4-FFF2-40B4-BE49-F238E27FC236}">
                <a16:creationId xmlns:a16="http://schemas.microsoft.com/office/drawing/2014/main" id="{3C71809C-1221-52F6-A54F-EB723FCFFB16}"/>
              </a:ext>
            </a:extLst>
          </p:cNvPr>
          <p:cNvSpPr/>
          <p:nvPr/>
        </p:nvSpPr>
        <p:spPr>
          <a:xfrm>
            <a:off x="4572000" y="4383366"/>
            <a:ext cx="420275" cy="33855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850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1DB17F0-E163-AFA9-0AF4-41B6FC2E2838}"/>
              </a:ext>
            </a:extLst>
          </p:cNvPr>
          <p:cNvSpPr txBox="1"/>
          <p:nvPr/>
        </p:nvSpPr>
        <p:spPr>
          <a:xfrm>
            <a:off x="2411760" y="697155"/>
            <a:ext cx="30842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研究展望</a:t>
            </a:r>
            <a:endParaRPr lang="en-US" altLang="zh-CN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8DFE917A-574E-FE6E-17FF-ECAD78CF2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03"/>
          <a:stretch/>
        </p:blipFill>
        <p:spPr bwMode="auto">
          <a:xfrm>
            <a:off x="6391463" y="4458908"/>
            <a:ext cx="2752537" cy="195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3AB6C2F1-C3BF-4035-4DC9-50D80B1C5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91338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67628492-A645-8951-721A-8E300BB2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962" y="791338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>
            <a:extLst>
              <a:ext uri="{FF2B5EF4-FFF2-40B4-BE49-F238E27FC236}">
                <a16:creationId xmlns:a16="http://schemas.microsoft.com/office/drawing/2014/main" id="{678AFEED-93A0-D10B-CC75-484AC6CF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241" y="795016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>
            <a:extLst>
              <a:ext uri="{FF2B5EF4-FFF2-40B4-BE49-F238E27FC236}">
                <a16:creationId xmlns:a16="http://schemas.microsoft.com/office/drawing/2014/main" id="{3EB25C88-0AE4-C1EF-4041-B4C35C2A4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16" y="792979"/>
            <a:ext cx="440759" cy="4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1D5BCF6-CA1A-1B17-7E56-3E79FF39472C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AF68CDC-A0FA-16A6-F153-E93F6920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5" y="1562426"/>
            <a:ext cx="5792192" cy="325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1212D96-E43C-E425-0EEC-7B3C8744B3DB}"/>
              </a:ext>
            </a:extLst>
          </p:cNvPr>
          <p:cNvSpPr txBox="1"/>
          <p:nvPr/>
        </p:nvSpPr>
        <p:spPr>
          <a:xfrm>
            <a:off x="1058106" y="5172979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隧道掘进机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传感器</a:t>
            </a:r>
            <a:r>
              <a:rPr kumimoji="1" lang="en-US" altLang="zh-CN" sz="2400" dirty="0"/>
              <a:t>+…+</a:t>
            </a:r>
            <a:r>
              <a:rPr kumimoji="1" lang="zh-CN" altLang="en-US" sz="2400" dirty="0"/>
              <a:t>前端</a:t>
            </a:r>
            <a:r>
              <a:rPr kumimoji="1" lang="en-US" altLang="zh-CN" sz="2400" dirty="0"/>
              <a:t>+</a:t>
            </a:r>
            <a:r>
              <a:rPr kumimoji="1" lang="zh-CN" altLang="en-US" sz="2400" dirty="0"/>
              <a:t>后段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7A5494-A18B-8CE7-859C-5DC1F2BAED92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extLst>
      <p:ext uri="{BB962C8B-B14F-4D97-AF65-F5344CB8AC3E}">
        <p14:creationId xmlns:p14="http://schemas.microsoft.com/office/powerpoint/2010/main" val="1668851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F4C842-DB61-4688-8E13-3ADBA8A32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31" y="3278235"/>
            <a:ext cx="3714406" cy="38208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3B0C41B-7EEE-4D2B-B6DF-C0386E7CC865}"/>
              </a:ext>
            </a:extLst>
          </p:cNvPr>
          <p:cNvSpPr/>
          <p:nvPr/>
        </p:nvSpPr>
        <p:spPr>
          <a:xfrm>
            <a:off x="1619672" y="1700808"/>
            <a:ext cx="5750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谢谢</a:t>
            </a:r>
            <a:r>
              <a:rPr lang="zh-CN" alt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各位评委老师</a:t>
            </a:r>
            <a:endParaRPr lang="zh-CN" alt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26289E1-9998-4CF0-9515-6D3429AEB6F7}"/>
              </a:ext>
            </a:extLst>
          </p:cNvPr>
          <p:cNvSpPr txBox="1"/>
          <p:nvPr/>
        </p:nvSpPr>
        <p:spPr>
          <a:xfrm>
            <a:off x="2843808" y="2755015"/>
            <a:ext cx="4248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</a:t>
            </a:r>
            <a:endParaRPr lang="zh-CN" altLang="en-US" sz="28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7FDD16-AD12-4750-892C-2816E2093E53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卡通人物&#10;&#10;低可信度描述已自动生成">
            <a:extLst>
              <a:ext uri="{FF2B5EF4-FFF2-40B4-BE49-F238E27FC236}">
                <a16:creationId xmlns:a16="http://schemas.microsoft.com/office/drawing/2014/main" id="{AD98D29D-FFE5-82FA-1D9D-5F4EF73C91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291860"/>
            <a:ext cx="2664296" cy="33817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D7B4074-4361-F449-7FDB-8260958B0D4C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extLst>
      <p:ext uri="{BB962C8B-B14F-4D97-AF65-F5344CB8AC3E}">
        <p14:creationId xmlns:p14="http://schemas.microsoft.com/office/powerpoint/2010/main" val="94512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795870"/>
              </p:ext>
            </p:extLst>
          </p:nvPr>
        </p:nvGraphicFramePr>
        <p:xfrm>
          <a:off x="258080" y="362755"/>
          <a:ext cx="4025888" cy="958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973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latin typeface="微软雅黑" pitchFamily="34" charset="-122"/>
                          <a:ea typeface="微软雅黑" pitchFamily="34" charset="-122"/>
                        </a:rPr>
                        <a:t>选题背景</a:t>
                      </a:r>
                      <a:endParaRPr lang="en-US" altLang="zh-CN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600" b="0" dirty="0">
                          <a:latin typeface="微软雅黑" pitchFamily="34" charset="-122"/>
                          <a:ea typeface="微软雅黑" pitchFamily="34" charset="-122"/>
                        </a:rPr>
                        <a:t>BACKGROUND</a:t>
                      </a:r>
                      <a:endParaRPr lang="zh-CN" altLang="en-US" sz="16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研究意义</a:t>
                      </a:r>
                    </a:p>
                  </a:txBody>
                  <a:tcPr anchor="b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67">
                <a:tc v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Grafik 14" descr="trenn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6246" y="4365104"/>
            <a:ext cx="5760000" cy="274792"/>
          </a:xfrm>
          <a:prstGeom prst="rect">
            <a:avLst/>
          </a:prstGeom>
        </p:spPr>
      </p:pic>
      <p:pic>
        <p:nvPicPr>
          <p:cNvPr id="8" name="Grafik 14" descr="trenn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 flipH="1">
            <a:off x="1076246" y="1436604"/>
            <a:ext cx="5760000" cy="274792"/>
          </a:xfrm>
          <a:prstGeom prst="rect">
            <a:avLst/>
          </a:prstGeom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BAD6B1D-976F-455F-B1AF-2C39C60FAFF1}"/>
              </a:ext>
            </a:extLst>
          </p:cNvPr>
          <p:cNvCxnSpPr/>
          <p:nvPr/>
        </p:nvCxnSpPr>
        <p:spPr>
          <a:xfrm>
            <a:off x="4211960" y="3190710"/>
            <a:ext cx="0" cy="331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DA606B7-4EB5-4776-910D-7EE8463E3AFB}"/>
              </a:ext>
            </a:extLst>
          </p:cNvPr>
          <p:cNvCxnSpPr>
            <a:cxnSpLocks/>
          </p:cNvCxnSpPr>
          <p:nvPr/>
        </p:nvCxnSpPr>
        <p:spPr>
          <a:xfrm>
            <a:off x="-12879" y="6418291"/>
            <a:ext cx="4477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045-8935-42F3-83FF-BD92898A280D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EA8D49C-3E36-5800-4606-11A97A3AE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9"/>
          <a:stretch/>
        </p:blipFill>
        <p:spPr bwMode="auto">
          <a:xfrm>
            <a:off x="35495" y="1695078"/>
            <a:ext cx="9095625" cy="270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BE344D-A849-65BD-6921-36D1F24F6183}"/>
              </a:ext>
            </a:extLst>
          </p:cNvPr>
          <p:cNvSpPr txBox="1"/>
          <p:nvPr/>
        </p:nvSpPr>
        <p:spPr>
          <a:xfrm>
            <a:off x="288032" y="4301108"/>
            <a:ext cx="4694582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zh-CN" kern="1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隧道技术越来越重要</a:t>
            </a:r>
            <a:endParaRPr lang="en-US" altLang="zh-CN" kern="100" dirty="0">
              <a:solidFill>
                <a:srgbClr val="37609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kern="100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围岩等级对</a:t>
            </a:r>
            <a:r>
              <a:rPr lang="en-US" altLang="zh-CN" kern="100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TBM</a:t>
            </a:r>
            <a:r>
              <a:rPr lang="zh-CN" altLang="en-US" kern="100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施工影响大</a:t>
            </a:r>
            <a:endParaRPr lang="en-US" altLang="zh-CN" kern="100" dirty="0">
              <a:solidFill>
                <a:srgbClr val="3760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正确进行围岩等级判断好处多</a:t>
            </a:r>
            <a:endParaRPr lang="en-US" altLang="zh-CN" dirty="0">
              <a:solidFill>
                <a:srgbClr val="3760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司机误判会带来安全威胁</a:t>
            </a:r>
            <a:endParaRPr lang="en-US" altLang="zh-CN" dirty="0">
              <a:solidFill>
                <a:srgbClr val="37609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rgbClr val="37609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有标签围岩图片数据较少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BA2186-9033-17C6-3E4A-0E0845051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640" y="4600144"/>
            <a:ext cx="1797211" cy="16170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E4EB5A-1461-B978-33D1-EA69313677EE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extLst>
      <p:ext uri="{BB962C8B-B14F-4D97-AF65-F5344CB8AC3E}">
        <p14:creationId xmlns:p14="http://schemas.microsoft.com/office/powerpoint/2010/main" val="3605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71587"/>
              </p:ext>
            </p:extLst>
          </p:nvPr>
        </p:nvGraphicFramePr>
        <p:xfrm>
          <a:off x="288032" y="332655"/>
          <a:ext cx="3635896" cy="864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选题背景</a:t>
                      </a:r>
                    </a:p>
                  </a:txBody>
                  <a:tcPr anchor="b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研究意义</a:t>
                      </a:r>
                      <a:endParaRPr lang="en-US" altLang="zh-CN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600" b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SIGNIFICANTS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676">
                <a:tc>
                  <a:txBody>
                    <a:bodyPr/>
                    <a:lstStyle/>
                    <a:p>
                      <a:pPr algn="ctr"/>
                      <a:endParaRPr lang="zh-CN" altLang="en-US" sz="1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3" name="组合 12"/>
          <p:cNvGrpSpPr/>
          <p:nvPr/>
        </p:nvGrpSpPr>
        <p:grpSpPr>
          <a:xfrm>
            <a:off x="1043608" y="1598312"/>
            <a:ext cx="4622122" cy="3994122"/>
            <a:chOff x="-410162" y="1844824"/>
            <a:chExt cx="4622122" cy="39941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" name="直接连接符 13"/>
            <p:cNvCxnSpPr>
              <a:cxnSpLocks/>
            </p:cNvCxnSpPr>
            <p:nvPr/>
          </p:nvCxnSpPr>
          <p:spPr>
            <a:xfrm>
              <a:off x="-410162" y="2523384"/>
              <a:ext cx="4622122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 flipV="1">
              <a:off x="3694294" y="1844824"/>
              <a:ext cx="13610" cy="399412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3057339" y="1648509"/>
            <a:ext cx="194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研 究 意 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9191" y="2523525"/>
            <a:ext cx="3381966" cy="188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帮助司机准确识别围岩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加快施工速度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降低潜在风险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保障项目完成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868899C-AD24-4003-A623-8F40AD888468}"/>
              </a:ext>
            </a:extLst>
          </p:cNvPr>
          <p:cNvGrpSpPr>
            <a:grpSpLocks noChangeAspect="1"/>
          </p:cNvGrpSpPr>
          <p:nvPr/>
        </p:nvGrpSpPr>
        <p:grpSpPr>
          <a:xfrm>
            <a:off x="5868144" y="2276872"/>
            <a:ext cx="2773080" cy="2988095"/>
            <a:chOff x="3905250" y="969963"/>
            <a:chExt cx="4381500" cy="4721225"/>
          </a:xfrm>
        </p:grpSpPr>
        <p:sp>
          <p:nvSpPr>
            <p:cNvPr id="23" name="íšļïďê">
              <a:extLst>
                <a:ext uri="{FF2B5EF4-FFF2-40B4-BE49-F238E27FC236}">
                  <a16:creationId xmlns:a16="http://schemas.microsoft.com/office/drawing/2014/main" id="{CEB900DD-96ED-40F9-9466-4677275AD78E}"/>
                </a:ext>
              </a:extLst>
            </p:cNvPr>
            <p:cNvSpPr/>
            <p:nvPr/>
          </p:nvSpPr>
          <p:spPr bwMode="auto">
            <a:xfrm>
              <a:off x="3905250" y="1674813"/>
              <a:ext cx="4381500" cy="2517775"/>
            </a:xfrm>
            <a:custGeom>
              <a:avLst/>
              <a:gdLst>
                <a:gd name="T0" fmla="*/ 22 w 292"/>
                <a:gd name="T1" fmla="*/ 0 h 168"/>
                <a:gd name="T2" fmla="*/ 0 w 292"/>
                <a:gd name="T3" fmla="*/ 22 h 168"/>
                <a:gd name="T4" fmla="*/ 0 w 292"/>
                <a:gd name="T5" fmla="*/ 142 h 168"/>
                <a:gd name="T6" fmla="*/ 0 w 292"/>
                <a:gd name="T7" fmla="*/ 168 h 168"/>
                <a:gd name="T8" fmla="*/ 292 w 292"/>
                <a:gd name="T9" fmla="*/ 168 h 168"/>
                <a:gd name="T10" fmla="*/ 292 w 292"/>
                <a:gd name="T11" fmla="*/ 22 h 168"/>
                <a:gd name="T12" fmla="*/ 270 w 292"/>
                <a:gd name="T13" fmla="*/ 0 h 168"/>
                <a:gd name="T14" fmla="*/ 22 w 292"/>
                <a:gd name="T1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168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292" y="168"/>
                    <a:pt x="292" y="168"/>
                    <a:pt x="292" y="168"/>
                  </a:cubicBezTo>
                  <a:cubicBezTo>
                    <a:pt x="292" y="22"/>
                    <a:pt x="292" y="22"/>
                    <a:pt x="292" y="22"/>
                  </a:cubicBezTo>
                  <a:cubicBezTo>
                    <a:pt x="292" y="10"/>
                    <a:pt x="283" y="0"/>
                    <a:pt x="270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ṧľíḓê">
              <a:extLst>
                <a:ext uri="{FF2B5EF4-FFF2-40B4-BE49-F238E27FC236}">
                  <a16:creationId xmlns:a16="http://schemas.microsoft.com/office/drawing/2014/main" id="{DBA06194-605E-45E4-A2BD-8B32FFBB29EF}"/>
                </a:ext>
              </a:extLst>
            </p:cNvPr>
            <p:cNvSpPr/>
            <p:nvPr/>
          </p:nvSpPr>
          <p:spPr bwMode="auto">
            <a:xfrm>
              <a:off x="5840413" y="5137150"/>
              <a:ext cx="104775" cy="509588"/>
            </a:xfrm>
            <a:custGeom>
              <a:avLst/>
              <a:gdLst>
                <a:gd name="T0" fmla="*/ 4 w 7"/>
                <a:gd name="T1" fmla="*/ 34 h 34"/>
                <a:gd name="T2" fmla="*/ 0 w 7"/>
                <a:gd name="T3" fmla="*/ 30 h 34"/>
                <a:gd name="T4" fmla="*/ 0 w 7"/>
                <a:gd name="T5" fmla="*/ 4 h 34"/>
                <a:gd name="T6" fmla="*/ 4 w 7"/>
                <a:gd name="T7" fmla="*/ 0 h 34"/>
                <a:gd name="T8" fmla="*/ 7 w 7"/>
                <a:gd name="T9" fmla="*/ 4 h 34"/>
                <a:gd name="T10" fmla="*/ 7 w 7"/>
                <a:gd name="T11" fmla="*/ 30 h 34"/>
                <a:gd name="T12" fmla="*/ 4 w 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4">
                  <a:moveTo>
                    <a:pt x="4" y="34"/>
                  </a:move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2"/>
                    <a:pt x="6" y="34"/>
                    <a:pt x="4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Sḷíďè">
              <a:extLst>
                <a:ext uri="{FF2B5EF4-FFF2-40B4-BE49-F238E27FC236}">
                  <a16:creationId xmlns:a16="http://schemas.microsoft.com/office/drawing/2014/main" id="{1C2FD2F0-BAD5-4C53-9C46-2780AC8FC34B}"/>
                </a:ext>
              </a:extLst>
            </p:cNvPr>
            <p:cNvSpPr/>
            <p:nvPr/>
          </p:nvSpPr>
          <p:spPr bwMode="auto">
            <a:xfrm>
              <a:off x="6246813" y="5137150"/>
              <a:ext cx="104775" cy="509588"/>
            </a:xfrm>
            <a:custGeom>
              <a:avLst/>
              <a:gdLst>
                <a:gd name="T0" fmla="*/ 3 w 7"/>
                <a:gd name="T1" fmla="*/ 34 h 34"/>
                <a:gd name="T2" fmla="*/ 0 w 7"/>
                <a:gd name="T3" fmla="*/ 30 h 34"/>
                <a:gd name="T4" fmla="*/ 0 w 7"/>
                <a:gd name="T5" fmla="*/ 4 h 34"/>
                <a:gd name="T6" fmla="*/ 3 w 7"/>
                <a:gd name="T7" fmla="*/ 0 h 34"/>
                <a:gd name="T8" fmla="*/ 7 w 7"/>
                <a:gd name="T9" fmla="*/ 4 h 34"/>
                <a:gd name="T10" fmla="*/ 7 w 7"/>
                <a:gd name="T11" fmla="*/ 30 h 34"/>
                <a:gd name="T12" fmla="*/ 3 w 7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34">
                  <a:moveTo>
                    <a:pt x="3" y="34"/>
                  </a:move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2"/>
                    <a:pt x="7" y="4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2"/>
                    <a:pt x="5" y="34"/>
                    <a:pt x="3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$1îḋê">
              <a:extLst>
                <a:ext uri="{FF2B5EF4-FFF2-40B4-BE49-F238E27FC236}">
                  <a16:creationId xmlns:a16="http://schemas.microsoft.com/office/drawing/2014/main" id="{F3AFF2F1-6BD4-4603-BDA1-B6844A2B2A39}"/>
                </a:ext>
              </a:extLst>
            </p:cNvPr>
            <p:cNvSpPr/>
            <p:nvPr/>
          </p:nvSpPr>
          <p:spPr bwMode="auto">
            <a:xfrm>
              <a:off x="6546850" y="4746625"/>
              <a:ext cx="104775" cy="900113"/>
            </a:xfrm>
            <a:custGeom>
              <a:avLst/>
              <a:gdLst>
                <a:gd name="T0" fmla="*/ 3 w 7"/>
                <a:gd name="T1" fmla="*/ 60 h 60"/>
                <a:gd name="T2" fmla="*/ 0 w 7"/>
                <a:gd name="T3" fmla="*/ 56 h 60"/>
                <a:gd name="T4" fmla="*/ 0 w 7"/>
                <a:gd name="T5" fmla="*/ 3 h 60"/>
                <a:gd name="T6" fmla="*/ 3 w 7"/>
                <a:gd name="T7" fmla="*/ 0 h 60"/>
                <a:gd name="T8" fmla="*/ 7 w 7"/>
                <a:gd name="T9" fmla="*/ 3 h 60"/>
                <a:gd name="T10" fmla="*/ 7 w 7"/>
                <a:gd name="T11" fmla="*/ 56 h 60"/>
                <a:gd name="T12" fmla="*/ 3 w 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0">
                  <a:moveTo>
                    <a:pt x="3" y="60"/>
                  </a:moveTo>
                  <a:cubicBezTo>
                    <a:pt x="1" y="60"/>
                    <a:pt x="0" y="58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8"/>
                    <a:pt x="5" y="60"/>
                    <a:pt x="3" y="60"/>
                  </a:cubicBezTo>
                  <a:close/>
                </a:path>
              </a:pathLst>
            </a:custGeom>
            <a:solidFill>
              <a:srgbClr val="3C3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ŝ1ïde">
              <a:extLst>
                <a:ext uri="{FF2B5EF4-FFF2-40B4-BE49-F238E27FC236}">
                  <a16:creationId xmlns:a16="http://schemas.microsoft.com/office/drawing/2014/main" id="{D7776724-4CD2-4259-8F3A-143F6E2315DB}"/>
                </a:ext>
              </a:extLst>
            </p:cNvPr>
            <p:cNvSpPr/>
            <p:nvPr/>
          </p:nvSpPr>
          <p:spPr bwMode="auto">
            <a:xfrm>
              <a:off x="5540375" y="4746625"/>
              <a:ext cx="104775" cy="900113"/>
            </a:xfrm>
            <a:custGeom>
              <a:avLst/>
              <a:gdLst>
                <a:gd name="T0" fmla="*/ 4 w 7"/>
                <a:gd name="T1" fmla="*/ 60 h 60"/>
                <a:gd name="T2" fmla="*/ 0 w 7"/>
                <a:gd name="T3" fmla="*/ 56 h 60"/>
                <a:gd name="T4" fmla="*/ 0 w 7"/>
                <a:gd name="T5" fmla="*/ 3 h 60"/>
                <a:gd name="T6" fmla="*/ 4 w 7"/>
                <a:gd name="T7" fmla="*/ 0 h 60"/>
                <a:gd name="T8" fmla="*/ 7 w 7"/>
                <a:gd name="T9" fmla="*/ 3 h 60"/>
                <a:gd name="T10" fmla="*/ 7 w 7"/>
                <a:gd name="T11" fmla="*/ 56 h 60"/>
                <a:gd name="T12" fmla="*/ 4 w 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0">
                  <a:moveTo>
                    <a:pt x="4" y="60"/>
                  </a:moveTo>
                  <a:cubicBezTo>
                    <a:pt x="2" y="60"/>
                    <a:pt x="0" y="58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8"/>
                    <a:pt x="6" y="60"/>
                    <a:pt x="4" y="60"/>
                  </a:cubicBezTo>
                  <a:close/>
                </a:path>
              </a:pathLst>
            </a:custGeom>
            <a:solidFill>
              <a:srgbClr val="3C3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ṩľiḋe">
              <a:extLst>
                <a:ext uri="{FF2B5EF4-FFF2-40B4-BE49-F238E27FC236}">
                  <a16:creationId xmlns:a16="http://schemas.microsoft.com/office/drawing/2014/main" id="{F58051BB-0A97-4375-B12D-1CC84EFB94E2}"/>
                </a:ext>
              </a:extLst>
            </p:cNvPr>
            <p:cNvSpPr/>
            <p:nvPr/>
          </p:nvSpPr>
          <p:spPr bwMode="auto">
            <a:xfrm>
              <a:off x="5256213" y="5541963"/>
              <a:ext cx="1695450" cy="104775"/>
            </a:xfrm>
            <a:custGeom>
              <a:avLst/>
              <a:gdLst>
                <a:gd name="T0" fmla="*/ 109 w 113"/>
                <a:gd name="T1" fmla="*/ 7 h 7"/>
                <a:gd name="T2" fmla="*/ 3 w 113"/>
                <a:gd name="T3" fmla="*/ 7 h 7"/>
                <a:gd name="T4" fmla="*/ 0 w 113"/>
                <a:gd name="T5" fmla="*/ 3 h 7"/>
                <a:gd name="T6" fmla="*/ 3 w 113"/>
                <a:gd name="T7" fmla="*/ 0 h 7"/>
                <a:gd name="T8" fmla="*/ 109 w 113"/>
                <a:gd name="T9" fmla="*/ 0 h 7"/>
                <a:gd name="T10" fmla="*/ 113 w 113"/>
                <a:gd name="T11" fmla="*/ 3 h 7"/>
                <a:gd name="T12" fmla="*/ 109 w 11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7">
                  <a:moveTo>
                    <a:pt x="109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3" y="2"/>
                    <a:pt x="113" y="3"/>
                  </a:cubicBezTo>
                  <a:cubicBezTo>
                    <a:pt x="113" y="5"/>
                    <a:pt x="111" y="7"/>
                    <a:pt x="109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ṩ1iďê">
              <a:extLst>
                <a:ext uri="{FF2B5EF4-FFF2-40B4-BE49-F238E27FC236}">
                  <a16:creationId xmlns:a16="http://schemas.microsoft.com/office/drawing/2014/main" id="{5265FD30-1930-495E-87B2-1B012120F374}"/>
                </a:ext>
              </a:extLst>
            </p:cNvPr>
            <p:cNvSpPr/>
            <p:nvPr/>
          </p:nvSpPr>
          <p:spPr bwMode="auto">
            <a:xfrm>
              <a:off x="3905250" y="4192588"/>
              <a:ext cx="4381500" cy="600075"/>
            </a:xfrm>
            <a:custGeom>
              <a:avLst/>
              <a:gdLst>
                <a:gd name="T0" fmla="*/ 0 w 292"/>
                <a:gd name="T1" fmla="*/ 0 h 40"/>
                <a:gd name="T2" fmla="*/ 0 w 292"/>
                <a:gd name="T3" fmla="*/ 18 h 40"/>
                <a:gd name="T4" fmla="*/ 22 w 292"/>
                <a:gd name="T5" fmla="*/ 40 h 40"/>
                <a:gd name="T6" fmla="*/ 113 w 292"/>
                <a:gd name="T7" fmla="*/ 40 h 40"/>
                <a:gd name="T8" fmla="*/ 179 w 292"/>
                <a:gd name="T9" fmla="*/ 40 h 40"/>
                <a:gd name="T10" fmla="*/ 270 w 292"/>
                <a:gd name="T11" fmla="*/ 40 h 40"/>
                <a:gd name="T12" fmla="*/ 292 w 292"/>
                <a:gd name="T13" fmla="*/ 18 h 40"/>
                <a:gd name="T14" fmla="*/ 292 w 292"/>
                <a:gd name="T15" fmla="*/ 0 h 40"/>
                <a:gd name="T16" fmla="*/ 0 w 29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40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30"/>
                    <a:pt x="10" y="40"/>
                    <a:pt x="22" y="40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79" y="40"/>
                    <a:pt x="179" y="40"/>
                    <a:pt x="179" y="40"/>
                  </a:cubicBezTo>
                  <a:cubicBezTo>
                    <a:pt x="270" y="40"/>
                    <a:pt x="270" y="40"/>
                    <a:pt x="270" y="40"/>
                  </a:cubicBezTo>
                  <a:cubicBezTo>
                    <a:pt x="283" y="40"/>
                    <a:pt x="292" y="30"/>
                    <a:pt x="292" y="18"/>
                  </a:cubicBezTo>
                  <a:cubicBezTo>
                    <a:pt x="292" y="0"/>
                    <a:pt x="292" y="0"/>
                    <a:pt x="29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760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ḻiḓé">
              <a:extLst>
                <a:ext uri="{FF2B5EF4-FFF2-40B4-BE49-F238E27FC236}">
                  <a16:creationId xmlns:a16="http://schemas.microsoft.com/office/drawing/2014/main" id="{BA1E8564-610C-4758-9075-CF173904D9D7}"/>
                </a:ext>
              </a:extLst>
            </p:cNvPr>
            <p:cNvSpPr/>
            <p:nvPr/>
          </p:nvSpPr>
          <p:spPr bwMode="auto">
            <a:xfrm>
              <a:off x="6096000" y="969963"/>
              <a:ext cx="1306513" cy="2324100"/>
            </a:xfrm>
            <a:custGeom>
              <a:avLst/>
              <a:gdLst>
                <a:gd name="T0" fmla="*/ 87 w 87"/>
                <a:gd name="T1" fmla="*/ 47 h 155"/>
                <a:gd name="T2" fmla="*/ 87 w 87"/>
                <a:gd name="T3" fmla="*/ 155 h 155"/>
                <a:gd name="T4" fmla="*/ 0 w 87"/>
                <a:gd name="T5" fmla="*/ 155 h 155"/>
                <a:gd name="T6" fmla="*/ 0 w 87"/>
                <a:gd name="T7" fmla="*/ 22 h 155"/>
                <a:gd name="T8" fmla="*/ 87 w 87"/>
                <a:gd name="T9" fmla="*/ 22 h 155"/>
                <a:gd name="T10" fmla="*/ 87 w 87"/>
                <a:gd name="T11" fmla="*/ 4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55">
                  <a:moveTo>
                    <a:pt x="87" y="47"/>
                  </a:moveTo>
                  <a:cubicBezTo>
                    <a:pt x="87" y="155"/>
                    <a:pt x="87" y="155"/>
                    <a:pt x="87" y="155"/>
                  </a:cubicBezTo>
                  <a:cubicBezTo>
                    <a:pt x="87" y="155"/>
                    <a:pt x="45" y="135"/>
                    <a:pt x="0" y="15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3" y="0"/>
                    <a:pt x="87" y="22"/>
                    <a:pt x="87" y="22"/>
                  </a:cubicBezTo>
                  <a:lnTo>
                    <a:pt x="87" y="47"/>
                  </a:lnTo>
                  <a:close/>
                </a:path>
              </a:pathLst>
            </a:custGeom>
            <a:solidFill>
              <a:srgbClr val="BE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îṩḷíďè">
              <a:extLst>
                <a:ext uri="{FF2B5EF4-FFF2-40B4-BE49-F238E27FC236}">
                  <a16:creationId xmlns:a16="http://schemas.microsoft.com/office/drawing/2014/main" id="{EABF7834-3EC4-4EC5-BDD6-F903607913F6}"/>
                </a:ext>
              </a:extLst>
            </p:cNvPr>
            <p:cNvSpPr/>
            <p:nvPr/>
          </p:nvSpPr>
          <p:spPr bwMode="auto">
            <a:xfrm>
              <a:off x="4805363" y="969963"/>
              <a:ext cx="1290638" cy="2324100"/>
            </a:xfrm>
            <a:custGeom>
              <a:avLst/>
              <a:gdLst>
                <a:gd name="T0" fmla="*/ 86 w 86"/>
                <a:gd name="T1" fmla="*/ 22 h 155"/>
                <a:gd name="T2" fmla="*/ 86 w 86"/>
                <a:gd name="T3" fmla="*/ 155 h 155"/>
                <a:gd name="T4" fmla="*/ 0 w 86"/>
                <a:gd name="T5" fmla="*/ 155 h 155"/>
                <a:gd name="T6" fmla="*/ 0 w 86"/>
                <a:gd name="T7" fmla="*/ 47 h 155"/>
                <a:gd name="T8" fmla="*/ 0 w 86"/>
                <a:gd name="T9" fmla="*/ 22 h 155"/>
                <a:gd name="T10" fmla="*/ 86 w 86"/>
                <a:gd name="T11" fmla="*/ 2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55">
                  <a:moveTo>
                    <a:pt x="86" y="22"/>
                  </a:moveTo>
                  <a:cubicBezTo>
                    <a:pt x="86" y="155"/>
                    <a:pt x="86" y="155"/>
                    <a:pt x="86" y="155"/>
                  </a:cubicBezTo>
                  <a:cubicBezTo>
                    <a:pt x="41" y="135"/>
                    <a:pt x="0" y="155"/>
                    <a:pt x="0" y="15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43" y="0"/>
                    <a:pt x="86" y="22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ṧļïḓè">
              <a:extLst>
                <a:ext uri="{FF2B5EF4-FFF2-40B4-BE49-F238E27FC236}">
                  <a16:creationId xmlns:a16="http://schemas.microsoft.com/office/drawing/2014/main" id="{3A048126-1BC4-4745-977F-AC53387B1CD3}"/>
                </a:ext>
              </a:extLst>
            </p:cNvPr>
            <p:cNvSpPr/>
            <p:nvPr/>
          </p:nvSpPr>
          <p:spPr bwMode="auto">
            <a:xfrm>
              <a:off x="7491413" y="5091113"/>
              <a:ext cx="404813" cy="404813"/>
            </a:xfrm>
            <a:prstGeom prst="ellipse">
              <a:avLst/>
            </a:pr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$ļíḓè">
              <a:extLst>
                <a:ext uri="{FF2B5EF4-FFF2-40B4-BE49-F238E27FC236}">
                  <a16:creationId xmlns:a16="http://schemas.microsoft.com/office/drawing/2014/main" id="{AA6F53F7-6ACE-44DD-A38F-3F0CFC61B50E}"/>
                </a:ext>
              </a:extLst>
            </p:cNvPr>
            <p:cNvSpPr/>
            <p:nvPr/>
          </p:nvSpPr>
          <p:spPr bwMode="auto">
            <a:xfrm>
              <a:off x="4205288" y="5286375"/>
              <a:ext cx="390525" cy="404813"/>
            </a:xfrm>
            <a:prstGeom prst="ellipse">
              <a:avLst/>
            </a:prstGeom>
            <a:solidFill>
              <a:srgbClr val="D7DE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îśḷîḋè">
              <a:extLst>
                <a:ext uri="{FF2B5EF4-FFF2-40B4-BE49-F238E27FC236}">
                  <a16:creationId xmlns:a16="http://schemas.microsoft.com/office/drawing/2014/main" id="{1C329D61-B8DB-423F-AA91-EF255958003B}"/>
                </a:ext>
              </a:extLst>
            </p:cNvPr>
            <p:cNvSpPr/>
            <p:nvPr/>
          </p:nvSpPr>
          <p:spPr bwMode="auto">
            <a:xfrm>
              <a:off x="7686675" y="4402138"/>
              <a:ext cx="209550" cy="195263"/>
            </a:xfrm>
            <a:prstGeom prst="ellipse">
              <a:avLst/>
            </a:prstGeom>
            <a:solidFill>
              <a:srgbClr val="FCD8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ṥlíḑé">
              <a:extLst>
                <a:ext uri="{FF2B5EF4-FFF2-40B4-BE49-F238E27FC236}">
                  <a16:creationId xmlns:a16="http://schemas.microsoft.com/office/drawing/2014/main" id="{AE7009A4-9623-41B0-BA39-20CFD3CFBEA6}"/>
                </a:ext>
              </a:extLst>
            </p:cNvPr>
            <p:cNvSpPr/>
            <p:nvPr/>
          </p:nvSpPr>
          <p:spPr bwMode="auto">
            <a:xfrm>
              <a:off x="7402513" y="4402138"/>
              <a:ext cx="193675" cy="195263"/>
            </a:xfrm>
            <a:prstGeom prst="ellipse">
              <a:avLst/>
            </a:prstGeom>
            <a:solidFill>
              <a:srgbClr val="80AF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sḻíḋé">
              <a:extLst>
                <a:ext uri="{FF2B5EF4-FFF2-40B4-BE49-F238E27FC236}">
                  <a16:creationId xmlns:a16="http://schemas.microsoft.com/office/drawing/2014/main" id="{77294373-B463-43B0-8689-B33887104EEB}"/>
                </a:ext>
              </a:extLst>
            </p:cNvPr>
            <p:cNvSpPr/>
            <p:nvPr/>
          </p:nvSpPr>
          <p:spPr bwMode="auto">
            <a:xfrm>
              <a:off x="7100888" y="4402138"/>
              <a:ext cx="195263" cy="195263"/>
            </a:xfrm>
            <a:prstGeom prst="ellipse">
              <a:avLst/>
            </a:prstGeom>
            <a:solidFill>
              <a:srgbClr val="EF7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i$ľiďè">
              <a:extLst>
                <a:ext uri="{FF2B5EF4-FFF2-40B4-BE49-F238E27FC236}">
                  <a16:creationId xmlns:a16="http://schemas.microsoft.com/office/drawing/2014/main" id="{C811F720-7803-4BE3-ABCF-05913519060D}"/>
                </a:ext>
              </a:extLst>
            </p:cNvPr>
            <p:cNvSpPr/>
            <p:nvPr/>
          </p:nvSpPr>
          <p:spPr bwMode="auto">
            <a:xfrm>
              <a:off x="6891338" y="5091113"/>
              <a:ext cx="209550" cy="195263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$ḷïḋé">
              <a:extLst>
                <a:ext uri="{FF2B5EF4-FFF2-40B4-BE49-F238E27FC236}">
                  <a16:creationId xmlns:a16="http://schemas.microsoft.com/office/drawing/2014/main" id="{EF4EF80C-2A2D-4EA8-BB56-272213E89106}"/>
                </a:ext>
              </a:extLst>
            </p:cNvPr>
            <p:cNvSpPr/>
            <p:nvPr/>
          </p:nvSpPr>
          <p:spPr bwMode="auto">
            <a:xfrm>
              <a:off x="4805363" y="5002213"/>
              <a:ext cx="195263" cy="193675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ṣḻîḑè">
              <a:extLst>
                <a:ext uri="{FF2B5EF4-FFF2-40B4-BE49-F238E27FC236}">
                  <a16:creationId xmlns:a16="http://schemas.microsoft.com/office/drawing/2014/main" id="{F8CD9FFD-67AE-47B0-BD14-FEFC9D008A82}"/>
                </a:ext>
              </a:extLst>
            </p:cNvPr>
            <p:cNvSpPr/>
            <p:nvPr/>
          </p:nvSpPr>
          <p:spPr bwMode="auto">
            <a:xfrm>
              <a:off x="5149850" y="1644650"/>
              <a:ext cx="601663" cy="209550"/>
            </a:xfrm>
            <a:custGeom>
              <a:avLst/>
              <a:gdLst>
                <a:gd name="T0" fmla="*/ 36 w 40"/>
                <a:gd name="T1" fmla="*/ 14 h 14"/>
                <a:gd name="T2" fmla="*/ 36 w 40"/>
                <a:gd name="T3" fmla="*/ 14 h 14"/>
                <a:gd name="T4" fmla="*/ 3 w 40"/>
                <a:gd name="T5" fmla="*/ 7 h 14"/>
                <a:gd name="T6" fmla="*/ 0 w 40"/>
                <a:gd name="T7" fmla="*/ 3 h 14"/>
                <a:gd name="T8" fmla="*/ 4 w 40"/>
                <a:gd name="T9" fmla="*/ 1 h 14"/>
                <a:gd name="T10" fmla="*/ 37 w 40"/>
                <a:gd name="T11" fmla="*/ 7 h 14"/>
                <a:gd name="T12" fmla="*/ 40 w 40"/>
                <a:gd name="T13" fmla="*/ 11 h 14"/>
                <a:gd name="T14" fmla="*/ 36 w 4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4"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8"/>
                    <a:pt x="40" y="10"/>
                    <a:pt x="40" y="11"/>
                  </a:cubicBezTo>
                  <a:cubicBezTo>
                    <a:pt x="39" y="13"/>
                    <a:pt x="38" y="14"/>
                    <a:pt x="36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şlíďè">
              <a:extLst>
                <a:ext uri="{FF2B5EF4-FFF2-40B4-BE49-F238E27FC236}">
                  <a16:creationId xmlns:a16="http://schemas.microsoft.com/office/drawing/2014/main" id="{04FDE671-1204-4E06-B345-685C7650A1E7}"/>
                </a:ext>
              </a:extLst>
            </p:cNvPr>
            <p:cNvSpPr/>
            <p:nvPr/>
          </p:nvSpPr>
          <p:spPr bwMode="auto">
            <a:xfrm>
              <a:off x="5149850" y="1944688"/>
              <a:ext cx="601663" cy="209550"/>
            </a:xfrm>
            <a:custGeom>
              <a:avLst/>
              <a:gdLst>
                <a:gd name="T0" fmla="*/ 36 w 40"/>
                <a:gd name="T1" fmla="*/ 14 h 14"/>
                <a:gd name="T2" fmla="*/ 36 w 40"/>
                <a:gd name="T3" fmla="*/ 14 h 14"/>
                <a:gd name="T4" fmla="*/ 3 w 40"/>
                <a:gd name="T5" fmla="*/ 7 h 14"/>
                <a:gd name="T6" fmla="*/ 0 w 40"/>
                <a:gd name="T7" fmla="*/ 3 h 14"/>
                <a:gd name="T8" fmla="*/ 4 w 40"/>
                <a:gd name="T9" fmla="*/ 1 h 14"/>
                <a:gd name="T10" fmla="*/ 37 w 40"/>
                <a:gd name="T11" fmla="*/ 7 h 14"/>
                <a:gd name="T12" fmla="*/ 40 w 40"/>
                <a:gd name="T13" fmla="*/ 11 h 14"/>
                <a:gd name="T14" fmla="*/ 36 w 4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4"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2" y="0"/>
                    <a:pt x="4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8"/>
                    <a:pt x="40" y="9"/>
                    <a:pt x="40" y="11"/>
                  </a:cubicBezTo>
                  <a:cubicBezTo>
                    <a:pt x="39" y="13"/>
                    <a:pt x="38" y="14"/>
                    <a:pt x="36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šlïďé">
              <a:extLst>
                <a:ext uri="{FF2B5EF4-FFF2-40B4-BE49-F238E27FC236}">
                  <a16:creationId xmlns:a16="http://schemas.microsoft.com/office/drawing/2014/main" id="{318CF547-40A9-4636-87E7-0A7AA33A53C6}"/>
                </a:ext>
              </a:extLst>
            </p:cNvPr>
            <p:cNvSpPr/>
            <p:nvPr/>
          </p:nvSpPr>
          <p:spPr bwMode="auto">
            <a:xfrm>
              <a:off x="5149850" y="2244725"/>
              <a:ext cx="601663" cy="209550"/>
            </a:xfrm>
            <a:custGeom>
              <a:avLst/>
              <a:gdLst>
                <a:gd name="T0" fmla="*/ 36 w 40"/>
                <a:gd name="T1" fmla="*/ 14 h 14"/>
                <a:gd name="T2" fmla="*/ 36 w 40"/>
                <a:gd name="T3" fmla="*/ 14 h 14"/>
                <a:gd name="T4" fmla="*/ 3 w 40"/>
                <a:gd name="T5" fmla="*/ 7 h 14"/>
                <a:gd name="T6" fmla="*/ 0 w 40"/>
                <a:gd name="T7" fmla="*/ 3 h 14"/>
                <a:gd name="T8" fmla="*/ 4 w 40"/>
                <a:gd name="T9" fmla="*/ 1 h 14"/>
                <a:gd name="T10" fmla="*/ 37 w 40"/>
                <a:gd name="T11" fmla="*/ 7 h 14"/>
                <a:gd name="T12" fmla="*/ 40 w 40"/>
                <a:gd name="T13" fmla="*/ 11 h 14"/>
                <a:gd name="T14" fmla="*/ 36 w 4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4"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8"/>
                    <a:pt x="40" y="9"/>
                    <a:pt x="40" y="11"/>
                  </a:cubicBezTo>
                  <a:cubicBezTo>
                    <a:pt x="39" y="13"/>
                    <a:pt x="38" y="14"/>
                    <a:pt x="36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ṩḻïḋé">
              <a:extLst>
                <a:ext uri="{FF2B5EF4-FFF2-40B4-BE49-F238E27FC236}">
                  <a16:creationId xmlns:a16="http://schemas.microsoft.com/office/drawing/2014/main" id="{8C9DABF7-1473-44A7-9781-BF6AF513FDAC}"/>
                </a:ext>
              </a:extLst>
            </p:cNvPr>
            <p:cNvSpPr/>
            <p:nvPr/>
          </p:nvSpPr>
          <p:spPr bwMode="auto">
            <a:xfrm>
              <a:off x="5149850" y="2544763"/>
              <a:ext cx="601663" cy="209550"/>
            </a:xfrm>
            <a:custGeom>
              <a:avLst/>
              <a:gdLst>
                <a:gd name="T0" fmla="*/ 36 w 40"/>
                <a:gd name="T1" fmla="*/ 14 h 14"/>
                <a:gd name="T2" fmla="*/ 36 w 40"/>
                <a:gd name="T3" fmla="*/ 14 h 14"/>
                <a:gd name="T4" fmla="*/ 3 w 40"/>
                <a:gd name="T5" fmla="*/ 7 h 14"/>
                <a:gd name="T6" fmla="*/ 0 w 40"/>
                <a:gd name="T7" fmla="*/ 3 h 14"/>
                <a:gd name="T8" fmla="*/ 4 w 40"/>
                <a:gd name="T9" fmla="*/ 1 h 14"/>
                <a:gd name="T10" fmla="*/ 37 w 40"/>
                <a:gd name="T11" fmla="*/ 7 h 14"/>
                <a:gd name="T12" fmla="*/ 40 w 40"/>
                <a:gd name="T13" fmla="*/ 11 h 14"/>
                <a:gd name="T14" fmla="*/ 36 w 40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4">
                  <a:moveTo>
                    <a:pt x="36" y="14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8"/>
                    <a:pt x="40" y="9"/>
                    <a:pt x="40" y="11"/>
                  </a:cubicBezTo>
                  <a:cubicBezTo>
                    <a:pt x="39" y="13"/>
                    <a:pt x="38" y="14"/>
                    <a:pt x="36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ïṩľíḋê">
              <a:extLst>
                <a:ext uri="{FF2B5EF4-FFF2-40B4-BE49-F238E27FC236}">
                  <a16:creationId xmlns:a16="http://schemas.microsoft.com/office/drawing/2014/main" id="{0BB9C0AC-E856-43A6-8F55-9627C19DE761}"/>
                </a:ext>
              </a:extLst>
            </p:cNvPr>
            <p:cNvSpPr/>
            <p:nvPr/>
          </p:nvSpPr>
          <p:spPr bwMode="auto">
            <a:xfrm>
              <a:off x="6440488" y="1644650"/>
              <a:ext cx="615950" cy="209550"/>
            </a:xfrm>
            <a:custGeom>
              <a:avLst/>
              <a:gdLst>
                <a:gd name="T0" fmla="*/ 4 w 41"/>
                <a:gd name="T1" fmla="*/ 14 h 14"/>
                <a:gd name="T2" fmla="*/ 0 w 41"/>
                <a:gd name="T3" fmla="*/ 11 h 14"/>
                <a:gd name="T4" fmla="*/ 3 w 41"/>
                <a:gd name="T5" fmla="*/ 7 h 14"/>
                <a:gd name="T6" fmla="*/ 36 w 41"/>
                <a:gd name="T7" fmla="*/ 1 h 14"/>
                <a:gd name="T8" fmla="*/ 40 w 41"/>
                <a:gd name="T9" fmla="*/ 3 h 14"/>
                <a:gd name="T10" fmla="*/ 38 w 41"/>
                <a:gd name="T11" fmla="*/ 7 h 14"/>
                <a:gd name="T12" fmla="*/ 4 w 41"/>
                <a:gd name="T13" fmla="*/ 14 h 14"/>
                <a:gd name="T14" fmla="*/ 4 w 4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4">
                  <a:moveTo>
                    <a:pt x="4" y="14"/>
                  </a:moveTo>
                  <a:cubicBezTo>
                    <a:pt x="2" y="14"/>
                    <a:pt x="1" y="13"/>
                    <a:pt x="0" y="11"/>
                  </a:cubicBezTo>
                  <a:cubicBezTo>
                    <a:pt x="0" y="10"/>
                    <a:pt x="1" y="8"/>
                    <a:pt x="3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8" y="0"/>
                    <a:pt x="40" y="2"/>
                    <a:pt x="40" y="3"/>
                  </a:cubicBezTo>
                  <a:cubicBezTo>
                    <a:pt x="41" y="5"/>
                    <a:pt x="39" y="7"/>
                    <a:pt x="38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ṥlîḋê">
              <a:extLst>
                <a:ext uri="{FF2B5EF4-FFF2-40B4-BE49-F238E27FC236}">
                  <a16:creationId xmlns:a16="http://schemas.microsoft.com/office/drawing/2014/main" id="{231CC220-95B0-4BD0-9084-DCB509C7787B}"/>
                </a:ext>
              </a:extLst>
            </p:cNvPr>
            <p:cNvSpPr/>
            <p:nvPr/>
          </p:nvSpPr>
          <p:spPr bwMode="auto">
            <a:xfrm>
              <a:off x="6440488" y="1944688"/>
              <a:ext cx="615950" cy="209550"/>
            </a:xfrm>
            <a:custGeom>
              <a:avLst/>
              <a:gdLst>
                <a:gd name="T0" fmla="*/ 4 w 41"/>
                <a:gd name="T1" fmla="*/ 14 h 14"/>
                <a:gd name="T2" fmla="*/ 0 w 41"/>
                <a:gd name="T3" fmla="*/ 11 h 14"/>
                <a:gd name="T4" fmla="*/ 3 w 41"/>
                <a:gd name="T5" fmla="*/ 7 h 14"/>
                <a:gd name="T6" fmla="*/ 36 w 41"/>
                <a:gd name="T7" fmla="*/ 1 h 14"/>
                <a:gd name="T8" fmla="*/ 40 w 41"/>
                <a:gd name="T9" fmla="*/ 3 h 14"/>
                <a:gd name="T10" fmla="*/ 38 w 41"/>
                <a:gd name="T11" fmla="*/ 7 h 14"/>
                <a:gd name="T12" fmla="*/ 4 w 41"/>
                <a:gd name="T13" fmla="*/ 14 h 14"/>
                <a:gd name="T14" fmla="*/ 4 w 4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4">
                  <a:moveTo>
                    <a:pt x="4" y="14"/>
                  </a:moveTo>
                  <a:cubicBezTo>
                    <a:pt x="2" y="14"/>
                    <a:pt x="1" y="13"/>
                    <a:pt x="0" y="11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8" y="0"/>
                    <a:pt x="40" y="2"/>
                    <a:pt x="40" y="3"/>
                  </a:cubicBezTo>
                  <a:cubicBezTo>
                    <a:pt x="41" y="5"/>
                    <a:pt x="39" y="7"/>
                    <a:pt x="38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ïsļîḍè">
              <a:extLst>
                <a:ext uri="{FF2B5EF4-FFF2-40B4-BE49-F238E27FC236}">
                  <a16:creationId xmlns:a16="http://schemas.microsoft.com/office/drawing/2014/main" id="{1A334C28-BA3F-456A-B20E-F37B224009F6}"/>
                </a:ext>
              </a:extLst>
            </p:cNvPr>
            <p:cNvSpPr/>
            <p:nvPr/>
          </p:nvSpPr>
          <p:spPr bwMode="auto">
            <a:xfrm>
              <a:off x="6440488" y="2244725"/>
              <a:ext cx="615950" cy="209550"/>
            </a:xfrm>
            <a:custGeom>
              <a:avLst/>
              <a:gdLst>
                <a:gd name="T0" fmla="*/ 4 w 41"/>
                <a:gd name="T1" fmla="*/ 14 h 14"/>
                <a:gd name="T2" fmla="*/ 0 w 41"/>
                <a:gd name="T3" fmla="*/ 11 h 14"/>
                <a:gd name="T4" fmla="*/ 3 w 41"/>
                <a:gd name="T5" fmla="*/ 7 h 14"/>
                <a:gd name="T6" fmla="*/ 36 w 41"/>
                <a:gd name="T7" fmla="*/ 1 h 14"/>
                <a:gd name="T8" fmla="*/ 40 w 41"/>
                <a:gd name="T9" fmla="*/ 3 h 14"/>
                <a:gd name="T10" fmla="*/ 38 w 41"/>
                <a:gd name="T11" fmla="*/ 7 h 14"/>
                <a:gd name="T12" fmla="*/ 4 w 41"/>
                <a:gd name="T13" fmla="*/ 14 h 14"/>
                <a:gd name="T14" fmla="*/ 4 w 4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4">
                  <a:moveTo>
                    <a:pt x="4" y="14"/>
                  </a:moveTo>
                  <a:cubicBezTo>
                    <a:pt x="2" y="14"/>
                    <a:pt x="1" y="13"/>
                    <a:pt x="0" y="11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8" y="0"/>
                    <a:pt x="40" y="1"/>
                    <a:pt x="40" y="3"/>
                  </a:cubicBezTo>
                  <a:cubicBezTo>
                    <a:pt x="41" y="5"/>
                    <a:pt x="39" y="7"/>
                    <a:pt x="38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šliďe">
              <a:extLst>
                <a:ext uri="{FF2B5EF4-FFF2-40B4-BE49-F238E27FC236}">
                  <a16:creationId xmlns:a16="http://schemas.microsoft.com/office/drawing/2014/main" id="{7AAA96A1-4BB2-417A-800D-B075EFCDA371}"/>
                </a:ext>
              </a:extLst>
            </p:cNvPr>
            <p:cNvSpPr/>
            <p:nvPr/>
          </p:nvSpPr>
          <p:spPr bwMode="auto">
            <a:xfrm>
              <a:off x="6440488" y="2544763"/>
              <a:ext cx="615950" cy="209550"/>
            </a:xfrm>
            <a:custGeom>
              <a:avLst/>
              <a:gdLst>
                <a:gd name="T0" fmla="*/ 4 w 41"/>
                <a:gd name="T1" fmla="*/ 14 h 14"/>
                <a:gd name="T2" fmla="*/ 0 w 41"/>
                <a:gd name="T3" fmla="*/ 11 h 14"/>
                <a:gd name="T4" fmla="*/ 3 w 41"/>
                <a:gd name="T5" fmla="*/ 7 h 14"/>
                <a:gd name="T6" fmla="*/ 36 w 41"/>
                <a:gd name="T7" fmla="*/ 1 h 14"/>
                <a:gd name="T8" fmla="*/ 40 w 41"/>
                <a:gd name="T9" fmla="*/ 3 h 14"/>
                <a:gd name="T10" fmla="*/ 38 w 41"/>
                <a:gd name="T11" fmla="*/ 7 h 14"/>
                <a:gd name="T12" fmla="*/ 4 w 41"/>
                <a:gd name="T13" fmla="*/ 14 h 14"/>
                <a:gd name="T14" fmla="*/ 4 w 41"/>
                <a:gd name="T1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4">
                  <a:moveTo>
                    <a:pt x="4" y="14"/>
                  </a:moveTo>
                  <a:cubicBezTo>
                    <a:pt x="2" y="14"/>
                    <a:pt x="1" y="13"/>
                    <a:pt x="0" y="11"/>
                  </a:cubicBezTo>
                  <a:cubicBezTo>
                    <a:pt x="0" y="9"/>
                    <a:pt x="1" y="8"/>
                    <a:pt x="3" y="7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8" y="0"/>
                    <a:pt x="40" y="1"/>
                    <a:pt x="40" y="3"/>
                  </a:cubicBezTo>
                  <a:cubicBezTo>
                    <a:pt x="41" y="5"/>
                    <a:pt x="39" y="7"/>
                    <a:pt x="38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lose/>
                </a:path>
              </a:pathLst>
            </a:custGeom>
            <a:solidFill>
              <a:srgbClr val="414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ṣliḑê">
              <a:extLst>
                <a:ext uri="{FF2B5EF4-FFF2-40B4-BE49-F238E27FC236}">
                  <a16:creationId xmlns:a16="http://schemas.microsoft.com/office/drawing/2014/main" id="{97A57542-6461-4413-92A7-04645AD94B90}"/>
                </a:ext>
              </a:extLst>
            </p:cNvPr>
            <p:cNvSpPr/>
            <p:nvPr/>
          </p:nvSpPr>
          <p:spPr bwMode="auto">
            <a:xfrm>
              <a:off x="6396038" y="3697288"/>
              <a:ext cx="195263" cy="195263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ľíḓe">
              <a:extLst>
                <a:ext uri="{FF2B5EF4-FFF2-40B4-BE49-F238E27FC236}">
                  <a16:creationId xmlns:a16="http://schemas.microsoft.com/office/drawing/2014/main" id="{57B15C67-77F9-4EC4-8FAF-B2C4CB907375}"/>
                </a:ext>
              </a:extLst>
            </p:cNvPr>
            <p:cNvSpPr/>
            <p:nvPr/>
          </p:nvSpPr>
          <p:spPr bwMode="auto">
            <a:xfrm>
              <a:off x="6096000" y="3697288"/>
              <a:ext cx="195263" cy="195263"/>
            </a:xfrm>
            <a:prstGeom prst="ellipse">
              <a:avLst/>
            </a:pr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ŝḷiḑè">
              <a:extLst>
                <a:ext uri="{FF2B5EF4-FFF2-40B4-BE49-F238E27FC236}">
                  <a16:creationId xmlns:a16="http://schemas.microsoft.com/office/drawing/2014/main" id="{960A3640-C4F0-4FB4-AF57-4B801480D5CF}"/>
                </a:ext>
              </a:extLst>
            </p:cNvPr>
            <p:cNvSpPr/>
            <p:nvPr/>
          </p:nvSpPr>
          <p:spPr bwMode="auto">
            <a:xfrm>
              <a:off x="3905250" y="3743325"/>
              <a:ext cx="2039938" cy="104775"/>
            </a:xfrm>
            <a:custGeom>
              <a:avLst/>
              <a:gdLst>
                <a:gd name="T0" fmla="*/ 136 w 136"/>
                <a:gd name="T1" fmla="*/ 4 h 7"/>
                <a:gd name="T2" fmla="*/ 133 w 136"/>
                <a:gd name="T3" fmla="*/ 0 h 7"/>
                <a:gd name="T4" fmla="*/ 0 w 136"/>
                <a:gd name="T5" fmla="*/ 0 h 7"/>
                <a:gd name="T6" fmla="*/ 0 w 136"/>
                <a:gd name="T7" fmla="*/ 4 h 7"/>
                <a:gd name="T8" fmla="*/ 0 w 136"/>
                <a:gd name="T9" fmla="*/ 7 h 7"/>
                <a:gd name="T10" fmla="*/ 133 w 136"/>
                <a:gd name="T11" fmla="*/ 7 h 7"/>
                <a:gd name="T12" fmla="*/ 136 w 136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7">
                  <a:moveTo>
                    <a:pt x="136" y="4"/>
                  </a:moveTo>
                  <a:cubicBezTo>
                    <a:pt x="136" y="2"/>
                    <a:pt x="135" y="0"/>
                    <a:pt x="1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5" y="7"/>
                    <a:pt x="136" y="6"/>
                    <a:pt x="136" y="4"/>
                  </a:cubicBezTo>
                  <a:close/>
                </a:path>
              </a:pathLst>
            </a:custGeom>
            <a:solidFill>
              <a:srgbClr val="AFB9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F2637B42-270C-49A5-A21F-E784B955F244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82BD26-6798-05BD-9759-191BF0796CB1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16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8A2A8E5-DA57-4ACA-9440-A759AFAEF715}"/>
              </a:ext>
            </a:extLst>
          </p:cNvPr>
          <p:cNvSpPr/>
          <p:nvPr/>
        </p:nvSpPr>
        <p:spPr>
          <a:xfrm>
            <a:off x="107504" y="116632"/>
            <a:ext cx="2265071" cy="646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FFAAA9-43CC-4BFF-B16B-E4D63D8D44AC}"/>
              </a:ext>
            </a:extLst>
          </p:cNvPr>
          <p:cNvSpPr txBox="1"/>
          <p:nvPr/>
        </p:nvSpPr>
        <p:spPr>
          <a:xfrm>
            <a:off x="51907" y="20544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研究内容与方法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33A42F-81F9-4DCC-B776-F18B04FF4753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4B799F-8E33-B2FC-43D8-B1ED2378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6008156" cy="42546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0E2B8ED-CD86-6D8C-1C1F-3347DE77C544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4597C4-E1EE-8CC9-8BBF-47FF235C2C23}"/>
              </a:ext>
            </a:extLst>
          </p:cNvPr>
          <p:cNvSpPr txBox="1"/>
          <p:nvPr/>
        </p:nvSpPr>
        <p:spPr>
          <a:xfrm>
            <a:off x="6378711" y="2636912"/>
            <a:ext cx="273363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文献研究法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C96CD05-ECF1-2781-B2C8-1D58DC89D23E}"/>
              </a:ext>
            </a:extLst>
          </p:cNvPr>
          <p:cNvSpPr txBox="1"/>
          <p:nvPr/>
        </p:nvSpPr>
        <p:spPr>
          <a:xfrm>
            <a:off x="6387377" y="3484803"/>
            <a:ext cx="273363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设计与创造法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2ADBD2-8D99-B8C0-8949-686E28ED3CC5}"/>
              </a:ext>
            </a:extLst>
          </p:cNvPr>
          <p:cNvSpPr txBox="1"/>
          <p:nvPr/>
        </p:nvSpPr>
        <p:spPr>
          <a:xfrm>
            <a:off x="6378711" y="4307476"/>
            <a:ext cx="2733631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定量和定性分析法</a:t>
            </a:r>
          </a:p>
        </p:txBody>
      </p:sp>
    </p:spTree>
    <p:extLst>
      <p:ext uri="{BB962C8B-B14F-4D97-AF65-F5344CB8AC3E}">
        <p14:creationId xmlns:p14="http://schemas.microsoft.com/office/powerpoint/2010/main" val="94488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53A470D3-2EF1-4A59-9682-1D21525C0822}"/>
              </a:ext>
            </a:extLst>
          </p:cNvPr>
          <p:cNvSpPr txBox="1"/>
          <p:nvPr/>
        </p:nvSpPr>
        <p:spPr>
          <a:xfrm>
            <a:off x="2627784" y="603481"/>
            <a:ext cx="26810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论文结构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70D5B4A-B3E6-4735-816C-6DEBF6152299}"/>
              </a:ext>
            </a:extLst>
          </p:cNvPr>
          <p:cNvSpPr txBox="1"/>
          <p:nvPr/>
        </p:nvSpPr>
        <p:spPr>
          <a:xfrm>
            <a:off x="1475656" y="1916832"/>
            <a:ext cx="467784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引言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249D96-219E-4AC2-A7FA-495A6D126418}"/>
              </a:ext>
            </a:extLst>
          </p:cNvPr>
          <p:cNvSpPr txBox="1"/>
          <p:nvPr/>
        </p:nvSpPr>
        <p:spPr>
          <a:xfrm>
            <a:off x="1484322" y="2764723"/>
            <a:ext cx="467784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相关理论综述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10BA793-6E95-4DF2-8650-BF80FC7E5AC9}"/>
              </a:ext>
            </a:extLst>
          </p:cNvPr>
          <p:cNvSpPr txBox="1"/>
          <p:nvPr/>
        </p:nvSpPr>
        <p:spPr>
          <a:xfrm>
            <a:off x="1475656" y="3587396"/>
            <a:ext cx="467784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围岩有监督学习分类</a:t>
            </a: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5D50C439-1FC5-42E8-98A9-AA27F7A2101F}"/>
              </a:ext>
            </a:extLst>
          </p:cNvPr>
          <p:cNvSpPr/>
          <p:nvPr/>
        </p:nvSpPr>
        <p:spPr>
          <a:xfrm>
            <a:off x="1007604" y="2003648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6AFEE4E-C635-4ABE-8677-6A8870C6541D}"/>
              </a:ext>
            </a:extLst>
          </p:cNvPr>
          <p:cNvSpPr/>
          <p:nvPr/>
        </p:nvSpPr>
        <p:spPr>
          <a:xfrm>
            <a:off x="996220" y="2838511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5D50C439-1FC5-42E8-98A9-AA27F7A2101F}"/>
              </a:ext>
            </a:extLst>
          </p:cNvPr>
          <p:cNvSpPr/>
          <p:nvPr/>
        </p:nvSpPr>
        <p:spPr>
          <a:xfrm>
            <a:off x="1012540" y="3674212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E4E0EE-3455-4CF6-A264-E1063A8EE276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通通头带交交.png" descr="通通头带交交.png">
            <a:extLst>
              <a:ext uri="{FF2B5EF4-FFF2-40B4-BE49-F238E27FC236}">
                <a16:creationId xmlns:a16="http://schemas.microsoft.com/office/drawing/2014/main" id="{17FEF55B-8D15-3CEE-6BC3-D9913F03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48" t="28834" r="10248"/>
          <a:stretch>
            <a:fillRect/>
          </a:stretch>
        </p:blipFill>
        <p:spPr>
          <a:xfrm>
            <a:off x="6319054" y="2291680"/>
            <a:ext cx="2851113" cy="41185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75E2B1-2C73-BAB5-411B-0E54908F7973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43D15A-90E3-1E95-8E49-21B81EDE5E21}"/>
              </a:ext>
            </a:extLst>
          </p:cNvPr>
          <p:cNvSpPr txBox="1"/>
          <p:nvPr/>
        </p:nvSpPr>
        <p:spPr>
          <a:xfrm>
            <a:off x="1460624" y="4479504"/>
            <a:ext cx="467784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围岩无监督学习分类</a:t>
            </a:r>
          </a:p>
        </p:txBody>
      </p:sp>
      <p:sp>
        <p:nvSpPr>
          <p:cNvPr id="4" name="箭头: 右 44">
            <a:extLst>
              <a:ext uri="{FF2B5EF4-FFF2-40B4-BE49-F238E27FC236}">
                <a16:creationId xmlns:a16="http://schemas.microsoft.com/office/drawing/2014/main" id="{A3A10F43-29BB-8BDA-0E25-980AB8F3D6DC}"/>
              </a:ext>
            </a:extLst>
          </p:cNvPr>
          <p:cNvSpPr/>
          <p:nvPr/>
        </p:nvSpPr>
        <p:spPr>
          <a:xfrm>
            <a:off x="997508" y="456632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47E848-3494-54EC-34EF-F12B875847E4}"/>
              </a:ext>
            </a:extLst>
          </p:cNvPr>
          <p:cNvSpPr txBox="1"/>
          <p:nvPr/>
        </p:nvSpPr>
        <p:spPr>
          <a:xfrm>
            <a:off x="1460624" y="5402181"/>
            <a:ext cx="467784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结论与展望</a:t>
            </a:r>
          </a:p>
        </p:txBody>
      </p:sp>
      <p:sp>
        <p:nvSpPr>
          <p:cNvPr id="7" name="箭头: 右 44">
            <a:extLst>
              <a:ext uri="{FF2B5EF4-FFF2-40B4-BE49-F238E27FC236}">
                <a16:creationId xmlns:a16="http://schemas.microsoft.com/office/drawing/2014/main" id="{215A6D7C-D9F0-D324-1BBA-0E5D6F8157A7}"/>
              </a:ext>
            </a:extLst>
          </p:cNvPr>
          <p:cNvSpPr/>
          <p:nvPr/>
        </p:nvSpPr>
        <p:spPr>
          <a:xfrm>
            <a:off x="997508" y="5488997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80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5E1905-47A1-17A4-F4EE-EB7B12F8B836}"/>
              </a:ext>
            </a:extLst>
          </p:cNvPr>
          <p:cNvSpPr txBox="1"/>
          <p:nvPr/>
        </p:nvSpPr>
        <p:spPr>
          <a:xfrm>
            <a:off x="899592" y="415116"/>
            <a:ext cx="2448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创新点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A36002-FCA8-3713-2A1A-823676AE7735}"/>
              </a:ext>
            </a:extLst>
          </p:cNvPr>
          <p:cNvSpPr txBox="1"/>
          <p:nvPr/>
        </p:nvSpPr>
        <p:spPr>
          <a:xfrm>
            <a:off x="467544" y="1353808"/>
            <a:ext cx="7560840" cy="2457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200000"/>
              </a:lnSpc>
            </a:pP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解决</a:t>
            </a:r>
            <a:r>
              <a:rPr lang="zh-CN" altLang="zh-CN" sz="2000" dirty="0">
                <a:solidFill>
                  <a:srgbClr val="376092"/>
                </a:solidFill>
                <a:latin typeface="Times New Roman" panose="02020603050405020304" pitchFamily="18" charset="0"/>
              </a:rPr>
              <a:t>围岩图像</a:t>
            </a:r>
            <a:r>
              <a:rPr lang="zh-CN" altLang="en-US" sz="2000" dirty="0">
                <a:solidFill>
                  <a:srgbClr val="376092"/>
                </a:solidFill>
                <a:latin typeface="Times New Roman" panose="02020603050405020304" pitchFamily="18" charset="0"/>
              </a:rPr>
              <a:t>有标签数据少的问题</a:t>
            </a:r>
            <a:endParaRPr lang="zh-CN" altLang="zh-CN" sz="2000" dirty="0">
              <a:solidFill>
                <a:srgbClr val="37609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lnSpc>
                <a:spcPct val="200000"/>
              </a:lnSpc>
            </a:pP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zh-CN" sz="2000" dirty="0">
                <a:solidFill>
                  <a:srgbClr val="376092"/>
                </a:solidFill>
                <a:latin typeface="Times New Roman" panose="02020603050405020304" pitchFamily="18" charset="0"/>
              </a:rPr>
              <a:t>数据集适配当前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进展的工程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）数据集比例进行对比</a:t>
            </a:r>
            <a:r>
              <a:rPr lang="zh-CN" altLang="en-US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研究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，发现</a:t>
            </a:r>
            <a:r>
              <a:rPr lang="zh-CN" altLang="en-US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新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的规律和现象</a:t>
            </a:r>
          </a:p>
          <a:p>
            <a:pPr indent="266700" algn="just">
              <a:lnSpc>
                <a:spcPct val="200000"/>
              </a:lnSpc>
            </a:pP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）有监督学习模型</a:t>
            </a:r>
            <a:r>
              <a:rPr lang="en-US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zh-CN" altLang="zh-CN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半监督学习，</a:t>
            </a:r>
            <a:r>
              <a:rPr lang="zh-CN" altLang="en-US" sz="2000" dirty="0">
                <a:solidFill>
                  <a:srgbClr val="37609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模型比较后更有实际意义</a:t>
            </a:r>
            <a:endParaRPr lang="zh-CN" altLang="zh-CN" sz="2000" dirty="0">
              <a:solidFill>
                <a:srgbClr val="376092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D8D006-1493-9A46-B5A5-F8403E92D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20" y="3937996"/>
            <a:ext cx="3343452" cy="235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C2B7F0-88F9-DC83-0A25-90F23B4BFF94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C62CFBC-77D9-CF5B-2E2B-DDFDCCD138E9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1DFBF8-B4D6-5174-8A1C-348DDA7E7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2" y="1844824"/>
            <a:ext cx="8550955" cy="14401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D5E0D99-72BF-CC02-BD88-B2DBBCC1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11" y="3284984"/>
            <a:ext cx="3881766" cy="29524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A7F366-4211-0CA7-59A5-4740793C5001}"/>
              </a:ext>
            </a:extLst>
          </p:cNvPr>
          <p:cNvSpPr txBox="1"/>
          <p:nvPr/>
        </p:nvSpPr>
        <p:spPr>
          <a:xfrm>
            <a:off x="566377" y="495891"/>
            <a:ext cx="22322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实验平台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C2A30-1B9B-4234-5B35-E6D7C93C2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61" y="182136"/>
            <a:ext cx="2897703" cy="8768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8BC09-64D2-446B-DE0E-C77E5FF21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5829" y="1046000"/>
            <a:ext cx="2648766" cy="7576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3A7A10A-E1D4-642E-7217-73E3A9B94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5696" y="3187042"/>
            <a:ext cx="1701800" cy="55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301F282-F54A-ED31-57A0-76C4A933D5FB}"/>
              </a:ext>
            </a:extLst>
          </p:cNvPr>
          <p:cNvSpPr/>
          <p:nvPr/>
        </p:nvSpPr>
        <p:spPr>
          <a:xfrm>
            <a:off x="4860032" y="6381328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EC46529-D790-61AD-D896-DF6A30CCEE00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472776-D512-875E-3DE4-1F96C3CA6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028" y="3670958"/>
            <a:ext cx="4712949" cy="24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7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DA43FAF-AB10-EA89-70DE-15BCD3813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9"/>
          <a:stretch/>
        </p:blipFill>
        <p:spPr bwMode="auto">
          <a:xfrm>
            <a:off x="539552" y="1988840"/>
            <a:ext cx="6984776" cy="274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73728B-804E-B2CA-FC96-590DBDEC7246}"/>
              </a:ext>
            </a:extLst>
          </p:cNvPr>
          <p:cNvSpPr txBox="1"/>
          <p:nvPr/>
        </p:nvSpPr>
        <p:spPr>
          <a:xfrm>
            <a:off x="528696" y="720680"/>
            <a:ext cx="2747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监督学习过程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EA38F4-1BC0-F534-6C98-EC25B3AD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708920"/>
            <a:ext cx="610253" cy="4364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A6A306-D095-8F8C-341A-6DB7318F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45" y="2620061"/>
            <a:ext cx="614136" cy="439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5CDF3F-BAFA-F4E3-9B36-F3AEBFA66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28" y="2533979"/>
            <a:ext cx="610253" cy="43642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76C07E2-9819-B6C1-A59D-098A5DEC473E}"/>
              </a:ext>
            </a:extLst>
          </p:cNvPr>
          <p:cNvSpPr txBox="1"/>
          <p:nvPr/>
        </p:nvSpPr>
        <p:spPr>
          <a:xfrm>
            <a:off x="1598947" y="2424162"/>
            <a:ext cx="739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Ⅲ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Ⅳ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Ⅴa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endParaRPr lang="en-US" altLang="zh-CN" sz="12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Ⅴb</a:t>
            </a:r>
            <a:r>
              <a:rPr lang="zh-CN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zh-CN" sz="1200" dirty="0">
                <a:effectLst/>
              </a:rPr>
              <a:t> </a:t>
            </a:r>
            <a:endParaRPr lang="zh-CN" altLang="en-US" sz="1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D9E88F-59F4-05E2-8D76-883CA04CD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94" y="2453748"/>
            <a:ext cx="610253" cy="4364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187062F-34EA-82CE-529B-6D9CEEB3D4F7}"/>
              </a:ext>
            </a:extLst>
          </p:cNvPr>
          <p:cNvSpPr txBox="1"/>
          <p:nvPr/>
        </p:nvSpPr>
        <p:spPr>
          <a:xfrm>
            <a:off x="3779912" y="5124892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标签</a:t>
            </a:r>
            <a:endParaRPr kumimoji="1"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4EA40B-6EA2-DDA9-72D9-6E14B2DCFD2E}"/>
              </a:ext>
            </a:extLst>
          </p:cNvPr>
          <p:cNvSpPr/>
          <p:nvPr/>
        </p:nvSpPr>
        <p:spPr>
          <a:xfrm>
            <a:off x="4860032" y="6418291"/>
            <a:ext cx="3952428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北京交通大学毕业设计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/>
              <a:t>答辩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104C39-CFE6-5322-639D-F3249E936799}"/>
              </a:ext>
            </a:extLst>
          </p:cNvPr>
          <p:cNvSpPr txBox="1"/>
          <p:nvPr/>
        </p:nvSpPr>
        <p:spPr>
          <a:xfrm>
            <a:off x="0" y="6597352"/>
            <a:ext cx="57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55759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zh-CN" altLang="en-US" sz="1600" dirty="0">
              <a:solidFill>
                <a:srgbClr val="55759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063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08463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71357;#184099;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7637</TotalTime>
  <Words>2291</Words>
  <Application>Microsoft Macintosh PowerPoint</Application>
  <PresentationFormat>全屏显示(4:3)</PresentationFormat>
  <Paragraphs>245</Paragraphs>
  <Slides>26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等线</vt:lpstr>
      <vt:lpstr>黑体</vt:lpstr>
      <vt:lpstr>华康俪金黑W8(P)</vt:lpstr>
      <vt:lpstr>华文行楷</vt:lpstr>
      <vt:lpstr>楷体</vt:lpstr>
      <vt:lpstr>宋体</vt:lpstr>
      <vt:lpstr>Microsoft YaHei</vt:lpstr>
      <vt:lpstr>Microsoft YaHei</vt:lpstr>
      <vt:lpstr>Arial</vt:lpstr>
      <vt:lpstr>Calibri</vt:lpstr>
      <vt:lpstr>Times New Roman</vt:lpstr>
      <vt:lpstr>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海淀儿周杰伦</dc:creator>
  <cp:lastModifiedBy>z 皮皮翔</cp:lastModifiedBy>
  <cp:revision>126</cp:revision>
  <dcterms:modified xsi:type="dcterms:W3CDTF">2023-05-22T06:32:44Z</dcterms:modified>
</cp:coreProperties>
</file>